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4" d="100"/>
          <a:sy n="84" d="100"/>
        </p:scale>
        <p:origin x="-1392"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bg>
      <p:bgRef idx="1002">
        <a:schemeClr val="bg2"/>
      </p:bgRef>
    </p:bg>
    <p:spTree>
      <p:nvGrpSpPr>
        <p:cNvPr id="1" name=""/>
        <p:cNvGrpSpPr/>
        <p:nvPr/>
      </p:nvGrpSpPr>
      <p:grpSpPr>
        <a:xfrm>
          <a:off x="0" y="0"/>
          <a:ext cx="0" cy="0"/>
          <a:chOff x="0" y="0"/>
          <a:chExt cx="0" cy="0"/>
        </a:xfrm>
      </p:grpSpPr>
      <p:sp>
        <p:nvSpPr>
          <p:cNvPr id="9" name="Tytuł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pl-PL" smtClean="0"/>
              <a:t>Kliknij, aby edytować styl</a:t>
            </a:r>
            <a:endParaRPr kumimoji="0" lang="en-US"/>
          </a:p>
        </p:txBody>
      </p:sp>
      <p:sp>
        <p:nvSpPr>
          <p:cNvPr id="17" name="Podtytuł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30" name="Symbol zastępczy daty 29"/>
          <p:cNvSpPr>
            <a:spLocks noGrp="1"/>
          </p:cNvSpPr>
          <p:nvPr>
            <p:ph type="dt" sz="half" idx="10"/>
          </p:nvPr>
        </p:nvSpPr>
        <p:spPr/>
        <p:txBody>
          <a:bodyPr/>
          <a:lstStyle/>
          <a:p>
            <a:fld id="{9846D774-E337-411B-85E4-242D9FA9156A}" type="datetimeFigureOut">
              <a:rPr lang="pl-PL" smtClean="0"/>
              <a:pPr/>
              <a:t>2020-12-06</a:t>
            </a:fld>
            <a:endParaRPr lang="pl-PL"/>
          </a:p>
        </p:txBody>
      </p:sp>
      <p:sp>
        <p:nvSpPr>
          <p:cNvPr id="19" name="Symbol zastępczy stopki 18"/>
          <p:cNvSpPr>
            <a:spLocks noGrp="1"/>
          </p:cNvSpPr>
          <p:nvPr>
            <p:ph type="ftr" sz="quarter" idx="11"/>
          </p:nvPr>
        </p:nvSpPr>
        <p:spPr/>
        <p:txBody>
          <a:bodyPr/>
          <a:lstStyle/>
          <a:p>
            <a:endParaRPr lang="pl-PL"/>
          </a:p>
        </p:txBody>
      </p:sp>
      <p:sp>
        <p:nvSpPr>
          <p:cNvPr id="27" name="Symbol zastępczy numeru slajdu 26"/>
          <p:cNvSpPr>
            <a:spLocks noGrp="1"/>
          </p:cNvSpPr>
          <p:nvPr>
            <p:ph type="sldNum" sz="quarter" idx="12"/>
          </p:nvPr>
        </p:nvSpPr>
        <p:spPr/>
        <p:txBody>
          <a:bodyPr/>
          <a:lstStyle/>
          <a:p>
            <a:fld id="{E692A6E3-5D50-440D-86F3-CCA0CA3746E1}"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9846D774-E337-411B-85E4-242D9FA9156A}" type="datetimeFigureOut">
              <a:rPr lang="pl-PL" smtClean="0"/>
              <a:pPr/>
              <a:t>2020-12-06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E692A6E3-5D50-440D-86F3-CCA0CA3746E1}"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914401"/>
            <a:ext cx="2057400" cy="5211763"/>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914401"/>
            <a:ext cx="6019800" cy="5211763"/>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9846D774-E337-411B-85E4-242D9FA9156A}" type="datetimeFigureOut">
              <a:rPr lang="pl-PL" smtClean="0"/>
              <a:pPr/>
              <a:t>2020-12-06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E692A6E3-5D50-440D-86F3-CCA0CA3746E1}"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zawartości 2"/>
          <p:cNvSpPr>
            <a:spLocks noGrp="1"/>
          </p:cNvSpPr>
          <p:nvPr>
            <p:ph idx="1"/>
          </p:nvPr>
        </p:nvSpPr>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9846D774-E337-411B-85E4-242D9FA9156A}" type="datetimeFigureOut">
              <a:rPr lang="pl-PL" smtClean="0"/>
              <a:pPr/>
              <a:t>2020-12-06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E692A6E3-5D50-440D-86F3-CCA0CA3746E1}"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2">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p>
            <a:fld id="{9846D774-E337-411B-85E4-242D9FA9156A}" type="datetimeFigureOut">
              <a:rPr lang="pl-PL" smtClean="0"/>
              <a:pPr/>
              <a:t>2020-12-06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E692A6E3-5D50-440D-86F3-CCA0CA3746E1}"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457200" y="704088"/>
            <a:ext cx="8229600" cy="1143000"/>
          </a:xfrm>
        </p:spPr>
        <p:txBody>
          <a:bodyPr/>
          <a:lstStyle/>
          <a:p>
            <a:r>
              <a:rPr kumimoji="0" lang="pl-PL" smtClean="0"/>
              <a:t>Kliknij, aby edytować styl</a:t>
            </a:r>
            <a:endParaRPr kumimoji="0" lang="en-US"/>
          </a:p>
        </p:txBody>
      </p:sp>
      <p:sp>
        <p:nvSpPr>
          <p:cNvPr id="3" name="Symbol zastępczy zawartości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p>
            <a:fld id="{9846D774-E337-411B-85E4-242D9FA9156A}" type="datetimeFigureOut">
              <a:rPr lang="pl-PL" smtClean="0"/>
              <a:pPr/>
              <a:t>2020-12-06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E692A6E3-5D50-440D-86F3-CCA0CA3746E1}"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704088"/>
            <a:ext cx="8229600" cy="1143000"/>
          </a:xfrm>
        </p:spPr>
        <p:txBody>
          <a:bodyPr tIns="45720" anchor="b"/>
          <a:lstStyle>
            <a:lvl1pPr>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p>
            <a:fld id="{9846D774-E337-411B-85E4-242D9FA9156A}" type="datetimeFigureOut">
              <a:rPr lang="pl-PL" smtClean="0"/>
              <a:pPr/>
              <a:t>2020-12-06</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E692A6E3-5D50-440D-86F3-CCA0CA3746E1}"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p>
            <a:fld id="{9846D774-E337-411B-85E4-242D9FA9156A}" type="datetimeFigureOut">
              <a:rPr lang="pl-PL" smtClean="0"/>
              <a:pPr/>
              <a:t>2020-12-06</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E692A6E3-5D50-440D-86F3-CCA0CA3746E1}"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9846D774-E337-411B-85E4-242D9FA9156A}" type="datetimeFigureOut">
              <a:rPr lang="pl-PL" smtClean="0"/>
              <a:pPr/>
              <a:t>2020-12-06</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E692A6E3-5D50-440D-86F3-CCA0CA3746E1}"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pl-PL" smtClean="0"/>
              <a:t>Kliknij, aby edytować styl</a:t>
            </a:r>
            <a:endParaRPr kumimoji="0" lang="en-US"/>
          </a:p>
        </p:txBody>
      </p:sp>
      <p:sp>
        <p:nvSpPr>
          <p:cNvPr id="3" name="Symbol zastępczy tekstu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p>
            <a:fld id="{9846D774-E337-411B-85E4-242D9FA9156A}" type="datetimeFigureOut">
              <a:rPr lang="pl-PL" smtClean="0"/>
              <a:pPr/>
              <a:t>2020-12-06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E692A6E3-5D50-440D-86F3-CCA0CA3746E1}"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9" name="Prostokąt ze ściętym i zaokrąglonym rogiem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ójkąt prostokątny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ytuł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pl-PL" smtClean="0"/>
              <a:t>Kliknij, aby edytować styl</a:t>
            </a:r>
            <a:endParaRPr kumimoji="0" lang="en-US"/>
          </a:p>
        </p:txBody>
      </p:sp>
      <p:sp>
        <p:nvSpPr>
          <p:cNvPr id="4" name="Symbol zastępczy tekstu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
        <p:nvSpPr>
          <p:cNvPr id="5" name="Symbol zastępczy daty 4"/>
          <p:cNvSpPr>
            <a:spLocks noGrp="1"/>
          </p:cNvSpPr>
          <p:nvPr>
            <p:ph type="dt" sz="half" idx="10"/>
          </p:nvPr>
        </p:nvSpPr>
        <p:spPr/>
        <p:txBody>
          <a:bodyPr/>
          <a:lstStyle/>
          <a:p>
            <a:fld id="{9846D774-E337-411B-85E4-242D9FA9156A}" type="datetimeFigureOut">
              <a:rPr lang="pl-PL" smtClean="0"/>
              <a:pPr/>
              <a:t>2020-12-06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a:xfrm>
            <a:off x="8077200" y="6356350"/>
            <a:ext cx="609600" cy="365125"/>
          </a:xfrm>
        </p:spPr>
        <p:txBody>
          <a:bodyPr/>
          <a:lstStyle/>
          <a:p>
            <a:fld id="{E692A6E3-5D50-440D-86F3-CCA0CA3746E1}" type="slidenum">
              <a:rPr lang="pl-PL" smtClean="0"/>
              <a:pPr/>
              <a:t>‹#›</a:t>
            </a:fld>
            <a:endParaRPr lang="pl-PL"/>
          </a:p>
        </p:txBody>
      </p:sp>
      <p:sp>
        <p:nvSpPr>
          <p:cNvPr id="3" name="Symbol zastępczy obrazu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pl-PL" smtClean="0"/>
              <a:t>Kliknij ikonę, aby dodać obraz</a:t>
            </a:r>
            <a:endParaRPr kumimoji="0" lang="en-US" dirty="0"/>
          </a:p>
        </p:txBody>
      </p:sp>
      <p:sp>
        <p:nvSpPr>
          <p:cNvPr id="10" name="Dowolny kształt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Dowolny kształt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Dowolny kształt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Dowolny kształt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Symbol zastępczy tytułu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pl-PL" smtClean="0"/>
              <a:t>Kliknij, aby edytować styl</a:t>
            </a:r>
            <a:endParaRPr kumimoji="0" lang="en-US"/>
          </a:p>
        </p:txBody>
      </p:sp>
      <p:sp>
        <p:nvSpPr>
          <p:cNvPr id="30" name="Symbol zastępczy tekstu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0" name="Symbol zastępczy daty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846D774-E337-411B-85E4-242D9FA9156A}" type="datetimeFigureOut">
              <a:rPr lang="pl-PL" smtClean="0"/>
              <a:pPr/>
              <a:t>2020-12-06</a:t>
            </a:fld>
            <a:endParaRPr lang="pl-PL"/>
          </a:p>
        </p:txBody>
      </p:sp>
      <p:sp>
        <p:nvSpPr>
          <p:cNvPr id="22" name="Symbol zastępczy stopki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pl-PL"/>
          </a:p>
        </p:txBody>
      </p:sp>
      <p:sp>
        <p:nvSpPr>
          <p:cNvPr id="18" name="Symbol zastępczy numeru slajdu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692A6E3-5D50-440D-86F3-CCA0CA3746E1}" type="slidenum">
              <a:rPr lang="pl-PL" smtClean="0"/>
              <a:pPr/>
              <a:t>‹#›</a:t>
            </a:fld>
            <a:endParaRPr lang="pl-PL"/>
          </a:p>
        </p:txBody>
      </p:sp>
      <p:grpSp>
        <p:nvGrpSpPr>
          <p:cNvPr id="2" name="Grupa 1"/>
          <p:cNvGrpSpPr/>
          <p:nvPr/>
        </p:nvGrpSpPr>
        <p:grpSpPr>
          <a:xfrm>
            <a:off x="-19017" y="202408"/>
            <a:ext cx="9180548" cy="649224"/>
            <a:chOff x="-19045" y="216550"/>
            <a:chExt cx="9180548" cy="649224"/>
          </a:xfrm>
        </p:grpSpPr>
        <p:sp>
          <p:nvSpPr>
            <p:cNvPr id="12" name="Dowolny kształt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Dowolny kształt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785786" y="714356"/>
            <a:ext cx="7851648" cy="1214446"/>
          </a:xfrm>
        </p:spPr>
        <p:txBody>
          <a:bodyPr>
            <a:normAutofit/>
          </a:bodyPr>
          <a:lstStyle/>
          <a:p>
            <a:pPr algn="ctr"/>
            <a:r>
              <a:rPr lang="pl-PL" sz="7200" dirty="0" smtClean="0"/>
              <a:t>ZMYSŁ DOTYKU</a:t>
            </a:r>
            <a:endParaRPr lang="pl-PL" sz="7200" dirty="0"/>
          </a:p>
        </p:txBody>
      </p:sp>
      <p:sp>
        <p:nvSpPr>
          <p:cNvPr id="3" name="Podtytuł 2"/>
          <p:cNvSpPr>
            <a:spLocks noGrp="1"/>
          </p:cNvSpPr>
          <p:nvPr>
            <p:ph type="subTitle" idx="1"/>
          </p:nvPr>
        </p:nvSpPr>
        <p:spPr>
          <a:xfrm>
            <a:off x="142844" y="6072206"/>
            <a:ext cx="8783390" cy="785794"/>
          </a:xfrm>
        </p:spPr>
        <p:txBody>
          <a:bodyPr>
            <a:normAutofit lnSpcReduction="10000"/>
          </a:bodyPr>
          <a:lstStyle/>
          <a:p>
            <a:r>
              <a:rPr lang="pl-PL" sz="1600" dirty="0" smtClean="0"/>
              <a:t>Opracowanie mgr Teresa Pietrzyk</a:t>
            </a:r>
            <a:br>
              <a:rPr lang="pl-PL" sz="1600" dirty="0" smtClean="0"/>
            </a:br>
            <a:r>
              <a:rPr lang="pl-PL" sz="1600" dirty="0" smtClean="0"/>
              <a:t>*na podstawie materiałów dostępnych w </a:t>
            </a:r>
            <a:r>
              <a:rPr lang="pl-PL" sz="1600" dirty="0" smtClean="0"/>
              <a:t>I</a:t>
            </a:r>
            <a:r>
              <a:rPr lang="pl-PL" sz="1600" dirty="0" smtClean="0"/>
              <a:t>nternecie i popartych literatura naukową m.in. C. Stock </a:t>
            </a:r>
            <a:r>
              <a:rPr lang="pl-PL" sz="1600" dirty="0" err="1" smtClean="0"/>
              <a:t>Kranowitz</a:t>
            </a:r>
            <a:r>
              <a:rPr lang="pl-PL" sz="1600" dirty="0" smtClean="0"/>
              <a:t> ,,Nie- zgrane dziecko”  oraz ,, Nie- zgrane dziecko w świecie gier i zabaw”.    </a:t>
            </a:r>
            <a:endParaRPr lang="pl-PL" sz="1600" dirty="0"/>
          </a:p>
        </p:txBody>
      </p:sp>
      <p:pic>
        <p:nvPicPr>
          <p:cNvPr id="87042" name="Picture 2" descr="Dlaczego dotyk jest ważny? - Psychologia - Polki.pl"/>
          <p:cNvPicPr>
            <a:picLocks noChangeAspect="1" noChangeArrowheads="1"/>
          </p:cNvPicPr>
          <p:nvPr/>
        </p:nvPicPr>
        <p:blipFill>
          <a:blip r:embed="rId2"/>
          <a:srcRect/>
          <a:stretch>
            <a:fillRect/>
          </a:stretch>
        </p:blipFill>
        <p:spPr bwMode="auto">
          <a:xfrm>
            <a:off x="1928794" y="2000240"/>
            <a:ext cx="5357850" cy="4018388"/>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28596" y="1857364"/>
            <a:ext cx="8229600" cy="4389120"/>
          </a:xfrm>
        </p:spPr>
        <p:txBody>
          <a:bodyPr>
            <a:normAutofit fontScale="92500" lnSpcReduction="10000"/>
          </a:bodyPr>
          <a:lstStyle/>
          <a:p>
            <a:pPr fontAlgn="base"/>
            <a:r>
              <a:rPr lang="pl-PL" dirty="0" smtClean="0"/>
              <a:t>Defensywność ta uniemożliwia czasem stosowanie podpowiedzi fizycznych. Na przykład położenie dłoni na ręce dziecka, aby pomóc mu w rysowaniu okręgu lub złapaniu piłki, ułatwia zwykle naukę poprzez wykorzystanie pamięci mięśniowej. Jeżeli jednak dziecko nie pozwala się dotknąć, trzeba znaleźć inne metody nauczania, jak również pomóc mu w radzeniu sobie z dotykiem.</a:t>
            </a:r>
          </a:p>
          <a:p>
            <a:r>
              <a:rPr lang="pl-PL" dirty="0" smtClean="0"/>
              <a:t>Dziecko nadwrażliwe dotykowo może na początku potrzebować rękawic lub patyka, żeby dotknąć niektórych materiałów czy substancji. Stopniowo jednak należy namawiać je do używania gołych rąk.</a:t>
            </a:r>
            <a:endParaRPr lang="pl-PL" dirty="0"/>
          </a:p>
        </p:txBody>
      </p:sp>
      <p:sp>
        <p:nvSpPr>
          <p:cNvPr id="4" name="Tytuł 1"/>
          <p:cNvSpPr>
            <a:spLocks noGrp="1"/>
          </p:cNvSpPr>
          <p:nvPr>
            <p:ph type="title"/>
          </p:nvPr>
        </p:nvSpPr>
        <p:spPr>
          <a:xfrm>
            <a:off x="500034" y="642918"/>
            <a:ext cx="8229600" cy="846980"/>
          </a:xfrm>
        </p:spPr>
        <p:txBody>
          <a:bodyPr>
            <a:normAutofit/>
          </a:bodyPr>
          <a:lstStyle/>
          <a:p>
            <a:pPr algn="ctr"/>
            <a:r>
              <a:rPr lang="pl-PL" sz="4500" b="1" dirty="0" smtClean="0"/>
              <a:t>ZABURZENIA ZMYSŁU DOTYKU</a:t>
            </a:r>
            <a:endParaRPr lang="pl-PL" sz="45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00034" y="500042"/>
            <a:ext cx="8329642" cy="785810"/>
          </a:xfrm>
        </p:spPr>
        <p:txBody>
          <a:bodyPr>
            <a:noAutofit/>
          </a:bodyPr>
          <a:lstStyle/>
          <a:p>
            <a:pPr algn="ctr"/>
            <a:r>
              <a:rPr lang="pl-PL" sz="3600" b="1" dirty="0" smtClean="0"/>
              <a:t>TERAPIA SI- PRZYZWYCZAJENIE DO BODŹCA </a:t>
            </a:r>
            <a:endParaRPr lang="pl-PL" sz="3600" b="1" dirty="0"/>
          </a:p>
        </p:txBody>
      </p:sp>
      <p:sp>
        <p:nvSpPr>
          <p:cNvPr id="3" name="Symbol zastępczy zawartości 2"/>
          <p:cNvSpPr>
            <a:spLocks noGrp="1"/>
          </p:cNvSpPr>
          <p:nvPr>
            <p:ph idx="1"/>
          </p:nvPr>
        </p:nvSpPr>
        <p:spPr>
          <a:xfrm>
            <a:off x="500034" y="1285860"/>
            <a:ext cx="8229600" cy="2850842"/>
          </a:xfrm>
        </p:spPr>
        <p:txBody>
          <a:bodyPr>
            <a:normAutofit fontScale="92500"/>
          </a:bodyPr>
          <a:lstStyle/>
          <a:p>
            <a:pPr algn="ctr">
              <a:buNone/>
            </a:pPr>
            <a:r>
              <a:rPr lang="pl-PL" sz="2400" dirty="0" smtClean="0"/>
              <a:t>Receptory czuciowe mają zdolność adaptacji, tzn. "przyzwyczajają się" do działania bodźca. Do receptorów szybko się adaptujących należą np. te wrażliwe na dotyk i ucisk. Długie oddziaływanie bodźca powoduje, że jest on coraz słabiej odczuwany. Do wolno adaptujących się receptorów należą niektóre termoreceptory. </a:t>
            </a:r>
            <a:br>
              <a:rPr lang="pl-PL" sz="2400" dirty="0" smtClean="0"/>
            </a:br>
            <a:r>
              <a:rPr lang="pl-PL" sz="2400" dirty="0" smtClean="0"/>
              <a:t>Co ciekawe, receptory bólowe nie adaptują się. Nie mogą - bo bodźce bólowe mają za zadanie informowanie np. o chorobie.</a:t>
            </a:r>
          </a:p>
          <a:p>
            <a:endParaRPr lang="pl-PL" dirty="0"/>
          </a:p>
        </p:txBody>
      </p:sp>
      <p:pic>
        <p:nvPicPr>
          <p:cNvPr id="96258" name="Picture 2" descr="Terapia SI – Moje Blog"/>
          <p:cNvPicPr>
            <a:picLocks noChangeAspect="1" noChangeArrowheads="1"/>
          </p:cNvPicPr>
          <p:nvPr/>
        </p:nvPicPr>
        <p:blipFill>
          <a:blip r:embed="rId2"/>
          <a:srcRect/>
          <a:stretch>
            <a:fillRect/>
          </a:stretch>
        </p:blipFill>
        <p:spPr bwMode="auto">
          <a:xfrm>
            <a:off x="428596" y="3857628"/>
            <a:ext cx="4209756" cy="2705098"/>
          </a:xfrm>
          <a:prstGeom prst="rect">
            <a:avLst/>
          </a:prstGeom>
          <a:noFill/>
        </p:spPr>
      </p:pic>
      <p:pic>
        <p:nvPicPr>
          <p:cNvPr id="96260" name="Picture 4" descr="Terapia SI - Dla Kogo jest przeznaczona? - Gumisiowe Przedszkole ..."/>
          <p:cNvPicPr>
            <a:picLocks noChangeAspect="1" noChangeArrowheads="1"/>
          </p:cNvPicPr>
          <p:nvPr/>
        </p:nvPicPr>
        <p:blipFill>
          <a:blip r:embed="rId3"/>
          <a:srcRect/>
          <a:stretch>
            <a:fillRect/>
          </a:stretch>
        </p:blipFill>
        <p:spPr bwMode="auto">
          <a:xfrm>
            <a:off x="4857752" y="3929066"/>
            <a:ext cx="3964808" cy="2643206"/>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57158" y="500042"/>
            <a:ext cx="8229600" cy="704104"/>
          </a:xfrm>
        </p:spPr>
        <p:txBody>
          <a:bodyPr>
            <a:normAutofit/>
          </a:bodyPr>
          <a:lstStyle/>
          <a:p>
            <a:pPr algn="ctr"/>
            <a:r>
              <a:rPr lang="pl-PL" sz="4000" b="1" dirty="0" smtClean="0"/>
              <a:t>PROPOZYCJE ZABAW</a:t>
            </a:r>
            <a:endParaRPr lang="pl-PL" sz="4000" b="1" dirty="0"/>
          </a:p>
        </p:txBody>
      </p:sp>
      <p:sp>
        <p:nvSpPr>
          <p:cNvPr id="3" name="Symbol zastępczy zawartości 2"/>
          <p:cNvSpPr>
            <a:spLocks noGrp="1"/>
          </p:cNvSpPr>
          <p:nvPr>
            <p:ph idx="1"/>
          </p:nvPr>
        </p:nvSpPr>
        <p:spPr>
          <a:xfrm>
            <a:off x="457200" y="1428736"/>
            <a:ext cx="8229600" cy="4895864"/>
          </a:xfrm>
        </p:spPr>
        <p:txBody>
          <a:bodyPr>
            <a:normAutofit lnSpcReduction="10000"/>
          </a:bodyPr>
          <a:lstStyle/>
          <a:p>
            <a:pPr algn="ctr" fontAlgn="base">
              <a:buNone/>
            </a:pPr>
            <a:r>
              <a:rPr lang="pl-PL" dirty="0" smtClean="0"/>
              <a:t>1. </a:t>
            </a:r>
            <a:r>
              <a:rPr lang="pl-PL" b="1" dirty="0" smtClean="0"/>
              <a:t>Zabawa w wyczuwanie powierzchni, po której chodzę</a:t>
            </a:r>
          </a:p>
          <a:p>
            <a:pPr fontAlgn="base">
              <a:buNone/>
            </a:pPr>
            <a:r>
              <a:rPr lang="pl-PL" u="sng" dirty="0" smtClean="0"/>
              <a:t>Cel:</a:t>
            </a:r>
          </a:p>
          <a:p>
            <a:pPr fontAlgn="base"/>
            <a:r>
              <a:rPr lang="pl-PL" dirty="0" smtClean="0"/>
              <a:t> stymulacja dotykowa, słuchowa.</a:t>
            </a:r>
          </a:p>
          <a:p>
            <a:pPr fontAlgn="base">
              <a:buNone/>
            </a:pPr>
            <a:r>
              <a:rPr lang="pl-PL" u="sng" dirty="0" smtClean="0"/>
              <a:t>Sposób realizacji:</a:t>
            </a:r>
          </a:p>
          <a:p>
            <a:pPr fontAlgn="base"/>
            <a:r>
              <a:rPr lang="pl-PL" dirty="0" smtClean="0"/>
              <a:t>Rozkładamy przed dzieckiem chodniczek o zmiennej fakturze powierzchni, a następnie zapraszamy je na bosy spacer po chodniczku.</a:t>
            </a:r>
          </a:p>
          <a:p>
            <a:pPr fontAlgn="base">
              <a:buNone/>
            </a:pPr>
            <a:r>
              <a:rPr lang="pl-PL" u="sng" dirty="0" smtClean="0"/>
              <a:t>Spodziewany efekt</a:t>
            </a:r>
            <a:r>
              <a:rPr lang="pl-PL" dirty="0" smtClean="0"/>
              <a:t>: </a:t>
            </a:r>
          </a:p>
          <a:p>
            <a:pPr fontAlgn="base"/>
            <a:r>
              <a:rPr lang="pl-PL" dirty="0" smtClean="0"/>
              <a:t>oswojenie dotykowe dziecka z powierzchnią o różnej fakturze.</a:t>
            </a:r>
          </a:p>
          <a:p>
            <a:pPr>
              <a:buNone/>
            </a:pPr>
            <a:endParaRPr lang="pl-PL"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285860"/>
            <a:ext cx="8229600" cy="5038740"/>
          </a:xfrm>
        </p:spPr>
        <p:txBody>
          <a:bodyPr>
            <a:normAutofit fontScale="85000" lnSpcReduction="20000"/>
          </a:bodyPr>
          <a:lstStyle/>
          <a:p>
            <a:pPr algn="ctr" fontAlgn="base">
              <a:buNone/>
            </a:pPr>
            <a:r>
              <a:rPr lang="pl-PL" dirty="0" smtClean="0"/>
              <a:t>2. </a:t>
            </a:r>
            <a:r>
              <a:rPr lang="pl-PL" b="1" dirty="0" smtClean="0"/>
              <a:t>Zabawa w rozróżnianie i grupowanie przedmiotów </a:t>
            </a:r>
            <a:br>
              <a:rPr lang="pl-PL" b="1" dirty="0" smtClean="0"/>
            </a:br>
            <a:r>
              <a:rPr lang="pl-PL" b="1" dirty="0" smtClean="0"/>
              <a:t>o takiej samej fakturze</a:t>
            </a:r>
          </a:p>
          <a:p>
            <a:pPr fontAlgn="base">
              <a:buNone/>
            </a:pPr>
            <a:r>
              <a:rPr lang="pl-PL" u="sng" dirty="0" smtClean="0"/>
              <a:t>Cel: </a:t>
            </a:r>
          </a:p>
          <a:p>
            <a:pPr fontAlgn="base"/>
            <a:r>
              <a:rPr lang="pl-PL" dirty="0" smtClean="0"/>
              <a:t>stymulacja dotykowa, ćwiczenie uwagi, spostrzegawczości.</a:t>
            </a:r>
          </a:p>
          <a:p>
            <a:pPr fontAlgn="base">
              <a:buNone/>
            </a:pPr>
            <a:r>
              <a:rPr lang="pl-PL" u="sng" dirty="0" smtClean="0"/>
              <a:t>Sposób realizacji:</a:t>
            </a:r>
          </a:p>
          <a:p>
            <a:pPr fontAlgn="base"/>
            <a:r>
              <a:rPr lang="pl-PL" dirty="0" smtClean="0"/>
              <a:t>Rozkładamy przed dzieckiem znane mu przedmioty o różnej fakturze oraz dwa jednakowe kosze. Naprowadzamy dziecko mówiąc „Do tego kosza włóż same pluszowe przedmioty, a  do tego kosza włóż przedmioty plastikowe”. W pierwszej podjętej próbie pokazujemy dziecku, w jaki sposób ma ono wykonać zadanie. Następnie dziecko samodzielnie grupuje  przedmioty.</a:t>
            </a:r>
          </a:p>
          <a:p>
            <a:pPr fontAlgn="base">
              <a:buNone/>
            </a:pPr>
            <a:r>
              <a:rPr lang="pl-PL" u="sng" dirty="0" smtClean="0"/>
              <a:t>Spodziewany efekt: </a:t>
            </a:r>
          </a:p>
          <a:p>
            <a:pPr fontAlgn="base"/>
            <a:r>
              <a:rPr lang="pl-PL" dirty="0" smtClean="0"/>
              <a:t>dziecko potrafi segregować przedmioty o różnej fakturze.</a:t>
            </a:r>
          </a:p>
          <a:p>
            <a:pPr fontAlgn="base">
              <a:buNone/>
            </a:pPr>
            <a:r>
              <a:rPr lang="pl-PL" u="sng" dirty="0" smtClean="0"/>
              <a:t>Uwagi: </a:t>
            </a:r>
          </a:p>
          <a:p>
            <a:pPr fontAlgn="base"/>
            <a:r>
              <a:rPr lang="pl-PL" dirty="0" smtClean="0"/>
              <a:t>stopniowo zwiększamy liczbę przedmiotów do segregacji.</a:t>
            </a:r>
          </a:p>
          <a:p>
            <a:pPr>
              <a:buNone/>
            </a:pPr>
            <a:endParaRPr lang="pl-PL" dirty="0"/>
          </a:p>
        </p:txBody>
      </p:sp>
      <p:sp>
        <p:nvSpPr>
          <p:cNvPr id="4" name="Tytuł 1"/>
          <p:cNvSpPr>
            <a:spLocks noGrp="1"/>
          </p:cNvSpPr>
          <p:nvPr>
            <p:ph type="title"/>
          </p:nvPr>
        </p:nvSpPr>
        <p:spPr>
          <a:xfrm>
            <a:off x="428596" y="571480"/>
            <a:ext cx="8229600" cy="632666"/>
          </a:xfrm>
        </p:spPr>
        <p:txBody>
          <a:bodyPr>
            <a:normAutofit fontScale="90000"/>
          </a:bodyPr>
          <a:lstStyle/>
          <a:p>
            <a:pPr algn="ctr"/>
            <a:r>
              <a:rPr lang="pl-PL" sz="4000" b="1" dirty="0" smtClean="0"/>
              <a:t>PROPOZYCJE ZABAW</a:t>
            </a:r>
            <a:endParaRPr lang="pl-PL" sz="4000"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357298"/>
            <a:ext cx="8401080" cy="5357850"/>
          </a:xfrm>
        </p:spPr>
        <p:txBody>
          <a:bodyPr>
            <a:normAutofit fontScale="70000" lnSpcReduction="20000"/>
          </a:bodyPr>
          <a:lstStyle/>
          <a:p>
            <a:pPr algn="ctr" fontAlgn="base">
              <a:buNone/>
            </a:pPr>
            <a:r>
              <a:rPr lang="pl-PL" dirty="0" smtClean="0"/>
              <a:t>3.</a:t>
            </a:r>
            <a:r>
              <a:rPr lang="pl-PL" b="1" dirty="0" smtClean="0"/>
              <a:t> Zabawy z wykorzystaniem materiału plastycznego</a:t>
            </a:r>
            <a:br>
              <a:rPr lang="pl-PL" b="1" dirty="0" smtClean="0"/>
            </a:br>
            <a:endParaRPr lang="pl-PL" b="1" dirty="0" smtClean="0"/>
          </a:p>
          <a:p>
            <a:pPr fontAlgn="base">
              <a:buNone/>
            </a:pPr>
            <a:r>
              <a:rPr lang="pl-PL" u="sng" dirty="0" smtClean="0"/>
              <a:t>Cel: </a:t>
            </a:r>
          </a:p>
          <a:p>
            <a:pPr fontAlgn="base"/>
            <a:r>
              <a:rPr lang="pl-PL" dirty="0" smtClean="0"/>
              <a:t>stymulacja dotykowa, stymulacja wzrokowa, rozwijanie sprawności manualnej.</a:t>
            </a:r>
          </a:p>
          <a:p>
            <a:pPr fontAlgn="base">
              <a:buNone/>
            </a:pPr>
            <a:r>
              <a:rPr lang="pl-PL" u="sng" dirty="0" smtClean="0"/>
              <a:t>Sposób realizacji:</a:t>
            </a:r>
          </a:p>
          <a:p>
            <a:pPr fontAlgn="base"/>
            <a:r>
              <a:rPr lang="pl-PL" dirty="0" smtClean="0"/>
              <a:t>Kładziemy  przed dzieckiem masę plastyczną oraz różnego rodzaju foremki, plastikowe, nożyki i nożyczki, wałeczki. Zachęcamy dziecko do dotykania, ugniatania, rozciągania, lepienia, darcia, oklejania, formowania. Nazywamy każdą aktywność podejmowaną przez dziecko wzbogacając przy tym słownictwo dziecka. Nazywamy kolory mas plastycznych. Pokazujemy dziecku, w jaki sposób może ono uformować z danej masy kulkę, czy wałeczek. Zachęcając dziecko do współpracy, wspólnie bawimy się masą plastyczną (dotykanie, ugniatanie, ściskanie, rozciąganie, lepienie, rozrywanie, darcie, oklejanie, formowanie). Zachęcamy dziecko do dialogu na temat wykonywanych czynności.</a:t>
            </a:r>
          </a:p>
          <a:p>
            <a:pPr fontAlgn="base">
              <a:buNone/>
            </a:pPr>
            <a:r>
              <a:rPr lang="pl-PL" u="sng" dirty="0" smtClean="0"/>
              <a:t>Spodziewany efekt: </a:t>
            </a:r>
          </a:p>
          <a:p>
            <a:pPr fontAlgn="base">
              <a:buNone/>
            </a:pPr>
            <a:r>
              <a:rPr lang="pl-PL" dirty="0" smtClean="0"/>
              <a:t>dziecko doświadcza różnego rodzaju mas plastycznych, rozwija  koordynację wzrokowo-ruchową, wzbogaca słownictwo.</a:t>
            </a:r>
          </a:p>
          <a:p>
            <a:pPr fontAlgn="base">
              <a:buNone/>
            </a:pPr>
            <a:r>
              <a:rPr lang="pl-PL" u="sng" dirty="0" smtClean="0"/>
              <a:t>Uwagi: </a:t>
            </a:r>
          </a:p>
          <a:p>
            <a:pPr fontAlgn="base">
              <a:buNone/>
            </a:pPr>
            <a:r>
              <a:rPr lang="pl-PL" dirty="0" smtClean="0"/>
              <a:t>w zabawach tych można wykorzystać różnego rodzaju masy (solne, papierowe …), gąbki, gazety, papiery, materiał przyrodniczy itp.</a:t>
            </a:r>
          </a:p>
          <a:p>
            <a:pPr>
              <a:buNone/>
            </a:pPr>
            <a:endParaRPr lang="pl-PL" dirty="0"/>
          </a:p>
        </p:txBody>
      </p:sp>
      <p:sp>
        <p:nvSpPr>
          <p:cNvPr id="4" name="Tytuł 1"/>
          <p:cNvSpPr>
            <a:spLocks noGrp="1"/>
          </p:cNvSpPr>
          <p:nvPr>
            <p:ph type="title"/>
          </p:nvPr>
        </p:nvSpPr>
        <p:spPr>
          <a:xfrm>
            <a:off x="571472" y="571480"/>
            <a:ext cx="8229600" cy="704104"/>
          </a:xfrm>
        </p:spPr>
        <p:txBody>
          <a:bodyPr>
            <a:normAutofit/>
          </a:bodyPr>
          <a:lstStyle/>
          <a:p>
            <a:pPr algn="ctr"/>
            <a:r>
              <a:rPr lang="pl-PL" sz="4000" b="1" dirty="0" smtClean="0"/>
              <a:t>PROPOZYCJE ZABAW</a:t>
            </a:r>
            <a:endParaRPr lang="pl-PL" sz="4000"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14282" y="1285860"/>
            <a:ext cx="8643998" cy="5357850"/>
          </a:xfrm>
        </p:spPr>
        <p:txBody>
          <a:bodyPr>
            <a:normAutofit fontScale="92500" lnSpcReduction="10000"/>
          </a:bodyPr>
          <a:lstStyle/>
          <a:p>
            <a:pPr algn="ctr" fontAlgn="base">
              <a:buNone/>
            </a:pPr>
            <a:r>
              <a:rPr lang="pl-PL" b="1" dirty="0" smtClean="0"/>
              <a:t>4. Zabawa w darcie gazet</a:t>
            </a:r>
          </a:p>
          <a:p>
            <a:pPr fontAlgn="base">
              <a:buNone/>
            </a:pPr>
            <a:r>
              <a:rPr lang="pl-PL" u="sng" dirty="0" smtClean="0"/>
              <a:t>Cel: </a:t>
            </a:r>
          </a:p>
          <a:p>
            <a:pPr fontAlgn="base">
              <a:buNone/>
            </a:pPr>
            <a:r>
              <a:rPr lang="pl-PL" dirty="0" smtClean="0"/>
              <a:t>skupienie uwagi, ćwiczenie chwytu </a:t>
            </a:r>
            <a:r>
              <a:rPr lang="pl-PL" dirty="0" err="1" smtClean="0"/>
              <a:t>pęsetowego</a:t>
            </a:r>
            <a:r>
              <a:rPr lang="pl-PL" dirty="0" smtClean="0"/>
              <a:t>, kształtowanie poczucia sprawczości u dziecka.</a:t>
            </a:r>
          </a:p>
          <a:p>
            <a:pPr fontAlgn="base">
              <a:buNone/>
            </a:pPr>
            <a:r>
              <a:rPr lang="pl-PL" u="sng" dirty="0" smtClean="0"/>
              <a:t>Sposób realizacji:</a:t>
            </a:r>
          </a:p>
          <a:p>
            <a:pPr fontAlgn="base"/>
            <a:r>
              <a:rPr lang="pl-PL" dirty="0" smtClean="0"/>
              <a:t>Wkładamy kolorową kartkę gazety w dłonie dziecka. Terapeuta trzyma dłonie dziecka i wykonuje nimi czynności darcia papieru. Należy pamiętać, aby dziecko skupiało wzrok na wykonywanej czynności. Po każdorazowej udanej próbie, gdy dziecko wykazuje najmniejszą współpracę chwalimy je. W miarę nabywania tej umiejętności przez dziecko wycofujemy podpowiedź manualną.</a:t>
            </a:r>
          </a:p>
          <a:p>
            <a:pPr fontAlgn="base">
              <a:buNone/>
            </a:pPr>
            <a:r>
              <a:rPr lang="pl-PL" u="sng" dirty="0" smtClean="0"/>
              <a:t>Spodziewany efekt: </a:t>
            </a:r>
          </a:p>
          <a:p>
            <a:pPr fontAlgn="base"/>
            <a:r>
              <a:rPr lang="pl-PL" dirty="0" smtClean="0"/>
              <a:t>rozwój poczucia sprawczości, dziecko potrafi drzeć papier.</a:t>
            </a:r>
          </a:p>
          <a:p>
            <a:pPr>
              <a:buNone/>
            </a:pPr>
            <a:endParaRPr lang="pl-PL" dirty="0"/>
          </a:p>
        </p:txBody>
      </p:sp>
      <p:sp>
        <p:nvSpPr>
          <p:cNvPr id="4" name="Tytuł 1"/>
          <p:cNvSpPr>
            <a:spLocks noGrp="1"/>
          </p:cNvSpPr>
          <p:nvPr>
            <p:ph type="title"/>
          </p:nvPr>
        </p:nvSpPr>
        <p:spPr>
          <a:xfrm>
            <a:off x="500034" y="571480"/>
            <a:ext cx="8229600" cy="632666"/>
          </a:xfrm>
        </p:spPr>
        <p:txBody>
          <a:bodyPr>
            <a:normAutofit fontScale="90000"/>
          </a:bodyPr>
          <a:lstStyle/>
          <a:p>
            <a:pPr algn="ctr"/>
            <a:r>
              <a:rPr lang="pl-PL" sz="4000" b="1" dirty="0" smtClean="0"/>
              <a:t>PROPOZYCJE ZABAW</a:t>
            </a:r>
            <a:endParaRPr lang="pl-PL" sz="4000"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85720" y="1142984"/>
            <a:ext cx="8643998" cy="5500726"/>
          </a:xfrm>
        </p:spPr>
        <p:txBody>
          <a:bodyPr>
            <a:normAutofit fontScale="92500" lnSpcReduction="10000"/>
          </a:bodyPr>
          <a:lstStyle/>
          <a:p>
            <a:pPr algn="ctr" fontAlgn="base">
              <a:buNone/>
            </a:pPr>
            <a:r>
              <a:rPr lang="pl-PL" dirty="0" smtClean="0"/>
              <a:t>5. </a:t>
            </a:r>
            <a:r>
              <a:rPr lang="pl-PL" b="1" dirty="0" smtClean="0"/>
              <a:t>Zabawa w gniecenie folii aluminiowej (folii bąbelkowej, bibuły)</a:t>
            </a:r>
          </a:p>
          <a:p>
            <a:pPr fontAlgn="base">
              <a:buNone/>
            </a:pPr>
            <a:r>
              <a:rPr lang="pl-PL" u="sng" dirty="0" smtClean="0"/>
              <a:t>Cel: </a:t>
            </a:r>
          </a:p>
          <a:p>
            <a:pPr fontAlgn="base"/>
            <a:r>
              <a:rPr lang="pl-PL" dirty="0" smtClean="0"/>
              <a:t>stymulacja dotykowa, wydłużanie czasu skupienia uwagi.</a:t>
            </a:r>
          </a:p>
          <a:p>
            <a:pPr fontAlgn="base">
              <a:buNone/>
            </a:pPr>
            <a:r>
              <a:rPr lang="pl-PL" u="sng" dirty="0" smtClean="0"/>
              <a:t>Sposób realizacji:</a:t>
            </a:r>
          </a:p>
          <a:p>
            <a:pPr fontAlgn="base"/>
            <a:r>
              <a:rPr lang="pl-PL" dirty="0" smtClean="0"/>
              <a:t>Wkładamy w dłonie dziecka kawałek folii aluminiowej. Terapeuta trzyma dłonie dziecka i wykonuje nimi czynność zgniatania folii. Zwracamy uwagę na skupianiu wzroku dziecka na wykonywanej czynności. Po każdorazowej udanej próbie chwalimy dziecko. W miarę nabywania tej umiejętności przez dziecko wycofujemy podpowiedź manualną.</a:t>
            </a:r>
          </a:p>
          <a:p>
            <a:pPr fontAlgn="base">
              <a:buNone/>
            </a:pPr>
            <a:r>
              <a:rPr lang="pl-PL" u="sng" dirty="0" smtClean="0"/>
              <a:t>Spodziewany efekt: </a:t>
            </a:r>
          </a:p>
          <a:p>
            <a:pPr fontAlgn="base"/>
            <a:r>
              <a:rPr lang="pl-PL" dirty="0" smtClean="0"/>
              <a:t>rozwój sprawności motorycznej dłoni, rozwój poczucia sprawczości – dziecko potrafi zgniatać folię aluminiową.</a:t>
            </a:r>
          </a:p>
          <a:p>
            <a:pPr>
              <a:buNone/>
            </a:pPr>
            <a:endParaRPr lang="pl-PL" dirty="0"/>
          </a:p>
        </p:txBody>
      </p:sp>
      <p:sp>
        <p:nvSpPr>
          <p:cNvPr id="4" name="Tytuł 1"/>
          <p:cNvSpPr>
            <a:spLocks noGrp="1"/>
          </p:cNvSpPr>
          <p:nvPr>
            <p:ph type="title"/>
          </p:nvPr>
        </p:nvSpPr>
        <p:spPr>
          <a:xfrm>
            <a:off x="428596" y="500042"/>
            <a:ext cx="8229600" cy="561228"/>
          </a:xfrm>
        </p:spPr>
        <p:txBody>
          <a:bodyPr>
            <a:normAutofit fontScale="90000"/>
          </a:bodyPr>
          <a:lstStyle/>
          <a:p>
            <a:pPr algn="ctr"/>
            <a:r>
              <a:rPr lang="pl-PL" sz="4000" b="1" dirty="0" smtClean="0"/>
              <a:t>PROPOZYCJE ZABAW</a:t>
            </a:r>
            <a:endParaRPr lang="pl-PL" sz="4000"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85720" y="1285860"/>
            <a:ext cx="8572560" cy="5286412"/>
          </a:xfrm>
        </p:spPr>
        <p:txBody>
          <a:bodyPr>
            <a:normAutofit fontScale="92500" lnSpcReduction="20000"/>
          </a:bodyPr>
          <a:lstStyle/>
          <a:p>
            <a:pPr algn="ctr" fontAlgn="base">
              <a:buNone/>
            </a:pPr>
            <a:r>
              <a:rPr lang="pl-PL" b="1" dirty="0" smtClean="0"/>
              <a:t>6. Zabawa w rozpoznawanie przedmiotu przez dotyk</a:t>
            </a:r>
          </a:p>
          <a:p>
            <a:pPr fontAlgn="base">
              <a:buNone/>
            </a:pPr>
            <a:r>
              <a:rPr lang="pl-PL" u="sng" dirty="0" smtClean="0"/>
              <a:t>Cel: </a:t>
            </a:r>
          </a:p>
          <a:p>
            <a:pPr fontAlgn="base"/>
            <a:r>
              <a:rPr lang="pl-PL" dirty="0" smtClean="0"/>
              <a:t>stymulacja dotykowa, rozwijanie koordynacji wzrokowo-ruchowej, rozwijanie mowy.</a:t>
            </a:r>
          </a:p>
          <a:p>
            <a:pPr fontAlgn="base">
              <a:buNone/>
            </a:pPr>
            <a:r>
              <a:rPr lang="pl-PL" u="sng" dirty="0" smtClean="0"/>
              <a:t>Sposób realizacji:</a:t>
            </a:r>
          </a:p>
          <a:p>
            <a:pPr fontAlgn="base"/>
            <a:r>
              <a:rPr lang="pl-PL" dirty="0" smtClean="0"/>
              <a:t>Stawiamy przed dzieckiem koszyk z  kilkoma znanymi dziecku przedmiotami o różnej fakturze. Bierzemy dłonie dziecka, dotykamy nimi kolejno przedmioty i krótko je opisujemy, np. twardy klocek, miękka gąbka, puchaty miś … Następnie prosimy dziecko „Podaj mi  przedmiot, który jest twardy ”. Jeżeli dziecko nie potrafi wykonać polecenia, kierujemy dłonie dziecka w kierunku szukanego przedmiotu. Każda udana próba jest nagradzana pochwałą.</a:t>
            </a:r>
          </a:p>
          <a:p>
            <a:pPr fontAlgn="base">
              <a:buNone/>
            </a:pPr>
            <a:r>
              <a:rPr lang="pl-PL" u="sng" dirty="0" smtClean="0"/>
              <a:t>Spodziewany efekt: </a:t>
            </a:r>
          </a:p>
          <a:p>
            <a:pPr fontAlgn="base"/>
            <a:r>
              <a:rPr lang="pl-PL" dirty="0" smtClean="0"/>
              <a:t>dziecko rozpoznaje przedmioty przez dotyk, dziecko nazywa dotykane przedmioty.</a:t>
            </a:r>
          </a:p>
          <a:p>
            <a:pPr>
              <a:buNone/>
            </a:pPr>
            <a:endParaRPr lang="pl-PL" dirty="0"/>
          </a:p>
        </p:txBody>
      </p:sp>
      <p:sp>
        <p:nvSpPr>
          <p:cNvPr id="4" name="Tytuł 1"/>
          <p:cNvSpPr>
            <a:spLocks noGrp="1"/>
          </p:cNvSpPr>
          <p:nvPr>
            <p:ph type="title"/>
          </p:nvPr>
        </p:nvSpPr>
        <p:spPr>
          <a:xfrm>
            <a:off x="357158" y="571480"/>
            <a:ext cx="8229600" cy="632666"/>
          </a:xfrm>
        </p:spPr>
        <p:txBody>
          <a:bodyPr>
            <a:normAutofit fontScale="90000"/>
          </a:bodyPr>
          <a:lstStyle/>
          <a:p>
            <a:pPr algn="ctr"/>
            <a:r>
              <a:rPr lang="pl-PL" sz="4000" b="1" dirty="0" smtClean="0"/>
              <a:t>PROPOZYCJE ZABAW</a:t>
            </a:r>
            <a:endParaRPr lang="pl-PL" sz="4000"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85720" y="1214422"/>
            <a:ext cx="8572560" cy="5357850"/>
          </a:xfrm>
        </p:spPr>
        <p:txBody>
          <a:bodyPr/>
          <a:lstStyle/>
          <a:p>
            <a:pPr algn="ctr" fontAlgn="base">
              <a:buNone/>
            </a:pPr>
            <a:r>
              <a:rPr lang="pl-PL" b="1" dirty="0" smtClean="0"/>
              <a:t>7. Zabawy z materiałem spożywczym</a:t>
            </a:r>
          </a:p>
          <a:p>
            <a:pPr fontAlgn="base">
              <a:buNone/>
            </a:pPr>
            <a:r>
              <a:rPr lang="pl-PL" u="sng" dirty="0" smtClean="0"/>
              <a:t>Cel: </a:t>
            </a:r>
          </a:p>
          <a:p>
            <a:pPr fontAlgn="base"/>
            <a:r>
              <a:rPr lang="pl-PL" dirty="0" smtClean="0"/>
              <a:t>stymulacja dotykowa, wzrokowa, smakowa.</a:t>
            </a:r>
          </a:p>
          <a:p>
            <a:pPr fontAlgn="base">
              <a:buNone/>
            </a:pPr>
            <a:r>
              <a:rPr lang="pl-PL" u="sng" dirty="0" smtClean="0"/>
              <a:t>Sposób realizacji:</a:t>
            </a:r>
          </a:p>
          <a:p>
            <a:pPr fontAlgn="base"/>
            <a:r>
              <a:rPr lang="pl-PL" dirty="0" smtClean="0"/>
              <a:t>Wkładamy ręce dziecka do dżemu, kisielu, cukru, soli, śmietany, kremu itp. Pozwalamy dziecku cieszyć się doznaniami dotykowymi, smakowymi, zapachowymi.</a:t>
            </a:r>
          </a:p>
          <a:p>
            <a:pPr fontAlgn="base">
              <a:buNone/>
            </a:pPr>
            <a:r>
              <a:rPr lang="pl-PL" u="sng" dirty="0" smtClean="0"/>
              <a:t>Spodziewany efekt:</a:t>
            </a:r>
          </a:p>
          <a:p>
            <a:pPr fontAlgn="base"/>
            <a:r>
              <a:rPr lang="pl-PL" dirty="0" smtClean="0"/>
              <a:t>zaznajomienie dziecka z różnorodną gamą doznań, wzbudzenie jego radości oraz poczucia sprawczości.</a:t>
            </a:r>
          </a:p>
          <a:p>
            <a:endParaRPr lang="pl-PL" dirty="0"/>
          </a:p>
        </p:txBody>
      </p:sp>
      <p:sp>
        <p:nvSpPr>
          <p:cNvPr id="4" name="Tytuł 1"/>
          <p:cNvSpPr>
            <a:spLocks noGrp="1"/>
          </p:cNvSpPr>
          <p:nvPr>
            <p:ph type="title"/>
          </p:nvPr>
        </p:nvSpPr>
        <p:spPr>
          <a:xfrm>
            <a:off x="500034" y="500042"/>
            <a:ext cx="8229600" cy="775542"/>
          </a:xfrm>
        </p:spPr>
        <p:txBody>
          <a:bodyPr>
            <a:normAutofit/>
          </a:bodyPr>
          <a:lstStyle/>
          <a:p>
            <a:pPr algn="ctr"/>
            <a:r>
              <a:rPr lang="pl-PL" sz="4000" b="1" dirty="0" smtClean="0"/>
              <a:t>PROPOZYCJE ZABAW</a:t>
            </a:r>
            <a:endParaRPr lang="pl-PL" sz="4000"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85720" y="1285860"/>
            <a:ext cx="8501122" cy="5286412"/>
          </a:xfrm>
        </p:spPr>
        <p:txBody>
          <a:bodyPr>
            <a:normAutofit fontScale="92500" lnSpcReduction="10000"/>
          </a:bodyPr>
          <a:lstStyle/>
          <a:p>
            <a:pPr algn="ctr" fontAlgn="base">
              <a:buNone/>
            </a:pPr>
            <a:r>
              <a:rPr lang="pl-PL" b="1" dirty="0" smtClean="0"/>
              <a:t>8. Zabawy z wodą</a:t>
            </a:r>
          </a:p>
          <a:p>
            <a:pPr fontAlgn="base">
              <a:buNone/>
            </a:pPr>
            <a:r>
              <a:rPr lang="pl-PL" u="sng" dirty="0" smtClean="0"/>
              <a:t>Cel: </a:t>
            </a:r>
          </a:p>
          <a:p>
            <a:pPr fontAlgn="base"/>
            <a:r>
              <a:rPr lang="pl-PL" dirty="0" smtClean="0"/>
              <a:t>stymulacja dotykowa.</a:t>
            </a:r>
          </a:p>
          <a:p>
            <a:pPr fontAlgn="base">
              <a:buNone/>
            </a:pPr>
            <a:r>
              <a:rPr lang="pl-PL" u="sng" dirty="0" smtClean="0"/>
              <a:t>Sposób realizacji:</a:t>
            </a:r>
          </a:p>
          <a:p>
            <a:pPr fontAlgn="base"/>
            <a:r>
              <a:rPr lang="pl-PL" dirty="0" smtClean="0"/>
              <a:t>Stawiamy przed dzieckiem dwie miski z wodą – w jednej misce znajduje się woda ciepła, a w drugiej  woda zimna. Zachęcamy dziecko do włożenia rąk do wody. Zadajemy dziecku pytanie „W której misce jest woda ciepła?”, „W której misce jest woda zimna?”.</a:t>
            </a:r>
          </a:p>
          <a:p>
            <a:pPr fontAlgn="base">
              <a:buNone/>
            </a:pPr>
            <a:r>
              <a:rPr lang="pl-PL" u="sng" dirty="0" smtClean="0"/>
              <a:t>Spodziewany efekt: </a:t>
            </a:r>
          </a:p>
          <a:p>
            <a:pPr fontAlgn="base"/>
            <a:r>
              <a:rPr lang="pl-PL" dirty="0" smtClean="0"/>
              <a:t>dziecko identyfikuje wodę ciepłą i wodę zimną.</a:t>
            </a:r>
          </a:p>
          <a:p>
            <a:pPr fontAlgn="base">
              <a:buNone/>
            </a:pPr>
            <a:r>
              <a:rPr lang="pl-PL" u="sng" dirty="0" smtClean="0"/>
              <a:t>Uwagi: </a:t>
            </a:r>
          </a:p>
          <a:p>
            <a:pPr fontAlgn="base"/>
            <a:r>
              <a:rPr lang="pl-PL" dirty="0" smtClean="0"/>
              <a:t>woda nie może być ani za zimna, ani za gorąca.</a:t>
            </a:r>
          </a:p>
          <a:p>
            <a:pPr>
              <a:buNone/>
            </a:pPr>
            <a:endParaRPr lang="pl-PL" dirty="0"/>
          </a:p>
        </p:txBody>
      </p:sp>
      <p:sp>
        <p:nvSpPr>
          <p:cNvPr id="4" name="Tytuł 1"/>
          <p:cNvSpPr>
            <a:spLocks noGrp="1"/>
          </p:cNvSpPr>
          <p:nvPr>
            <p:ph type="title"/>
          </p:nvPr>
        </p:nvSpPr>
        <p:spPr>
          <a:xfrm>
            <a:off x="500034" y="642918"/>
            <a:ext cx="8229600" cy="632666"/>
          </a:xfrm>
        </p:spPr>
        <p:txBody>
          <a:bodyPr>
            <a:normAutofit fontScale="90000"/>
          </a:bodyPr>
          <a:lstStyle/>
          <a:p>
            <a:pPr algn="ctr"/>
            <a:r>
              <a:rPr lang="pl-PL" sz="4000" b="1" dirty="0" smtClean="0"/>
              <a:t>PROPOZYCJE ZABAW</a:t>
            </a:r>
            <a:endParaRPr lang="pl-PL" sz="40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28596" y="357166"/>
            <a:ext cx="8229600" cy="846980"/>
          </a:xfrm>
        </p:spPr>
        <p:txBody>
          <a:bodyPr/>
          <a:lstStyle/>
          <a:p>
            <a:pPr algn="ctr"/>
            <a:r>
              <a:rPr lang="pl-PL" b="1" dirty="0" smtClean="0"/>
              <a:t>DOTYK</a:t>
            </a:r>
            <a:endParaRPr lang="pl-PL" b="1" dirty="0"/>
          </a:p>
        </p:txBody>
      </p:sp>
      <p:sp>
        <p:nvSpPr>
          <p:cNvPr id="3" name="Symbol zastępczy zawartości 2"/>
          <p:cNvSpPr>
            <a:spLocks noGrp="1"/>
          </p:cNvSpPr>
          <p:nvPr>
            <p:ph idx="1"/>
          </p:nvPr>
        </p:nvSpPr>
        <p:spPr>
          <a:xfrm>
            <a:off x="428596" y="1142984"/>
            <a:ext cx="8229600" cy="2493652"/>
          </a:xfrm>
        </p:spPr>
        <p:txBody>
          <a:bodyPr/>
          <a:lstStyle/>
          <a:p>
            <a:pPr algn="ctr">
              <a:buNone/>
            </a:pPr>
            <a:r>
              <a:rPr lang="pl-PL" dirty="0" smtClean="0"/>
              <a:t>	Dotyk to zmysł pozwalający nam poznać otaczający nas świat.  Dotyk jest zmysłem rozwijającym się </a:t>
            </a:r>
            <a:br>
              <a:rPr lang="pl-PL" dirty="0" smtClean="0"/>
            </a:br>
            <a:r>
              <a:rPr lang="pl-PL" dirty="0" smtClean="0"/>
              <a:t>i dojrzewającym najwcześniej, bo już około piątego, szóstego tygodnia po poczęciu. Możemy go nazwać pierwotnym. Dziecko zaczyna poznawać świat właśnie za pomocą tego zmysłu.</a:t>
            </a:r>
          </a:p>
          <a:p>
            <a:pPr>
              <a:buNone/>
            </a:pPr>
            <a:endParaRPr lang="pl-PL" dirty="0"/>
          </a:p>
        </p:txBody>
      </p:sp>
      <p:pic>
        <p:nvPicPr>
          <p:cNvPr id="88067" name="Picture 3"/>
          <p:cNvPicPr>
            <a:picLocks noChangeAspect="1" noChangeArrowheads="1"/>
          </p:cNvPicPr>
          <p:nvPr/>
        </p:nvPicPr>
        <p:blipFill>
          <a:blip r:embed="rId2"/>
          <a:srcRect/>
          <a:stretch>
            <a:fillRect/>
          </a:stretch>
        </p:blipFill>
        <p:spPr bwMode="auto">
          <a:xfrm>
            <a:off x="2714612" y="3643314"/>
            <a:ext cx="3533775" cy="2924175"/>
          </a:xfrm>
          <a:prstGeom prst="rect">
            <a:avLst/>
          </a:prstGeom>
          <a:noFill/>
          <a:ln w="9525">
            <a:noFill/>
            <a:miter lim="800000"/>
            <a:headEnd/>
            <a:tailEnd/>
          </a:ln>
          <a:effec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14282" y="1214422"/>
            <a:ext cx="8572560" cy="5429288"/>
          </a:xfrm>
        </p:spPr>
        <p:txBody>
          <a:bodyPr>
            <a:normAutofit fontScale="92500" lnSpcReduction="10000"/>
          </a:bodyPr>
          <a:lstStyle/>
          <a:p>
            <a:pPr algn="ctr" fontAlgn="base">
              <a:buNone/>
            </a:pPr>
            <a:r>
              <a:rPr lang="pl-PL" b="1" dirty="0" smtClean="0"/>
              <a:t>9. Zabawa z gumkami do włosów</a:t>
            </a:r>
          </a:p>
          <a:p>
            <a:pPr fontAlgn="base">
              <a:buNone/>
            </a:pPr>
            <a:r>
              <a:rPr lang="pl-PL" u="sng" dirty="0" smtClean="0"/>
              <a:t>Cel: </a:t>
            </a:r>
          </a:p>
          <a:p>
            <a:pPr fontAlgn="base"/>
            <a:r>
              <a:rPr lang="pl-PL" dirty="0" smtClean="0"/>
              <a:t>stymulacja dotykowa, usprawnianie małej motoryki, rozwijanie koordynacji wzrokowo-ruchowej.</a:t>
            </a:r>
          </a:p>
          <a:p>
            <a:pPr fontAlgn="base">
              <a:buNone/>
            </a:pPr>
            <a:r>
              <a:rPr lang="pl-PL" u="sng" dirty="0" smtClean="0"/>
              <a:t>Sposób realizacji:</a:t>
            </a:r>
          </a:p>
          <a:p>
            <a:pPr fontAlgn="base"/>
            <a:r>
              <a:rPr lang="pl-PL" dirty="0" smtClean="0"/>
              <a:t>Podajemy dziecku kilka kolorowych gumek do włosów </a:t>
            </a:r>
            <a:br>
              <a:rPr lang="pl-PL" dirty="0" smtClean="0"/>
            </a:br>
            <a:r>
              <a:rPr lang="pl-PL" dirty="0" smtClean="0"/>
              <a:t>o różnej fakturze (frotki, gumowe gumki, </a:t>
            </a:r>
            <a:r>
              <a:rPr lang="pl-PL" dirty="0" err="1" smtClean="0"/>
              <a:t>gumki</a:t>
            </a:r>
            <a:r>
              <a:rPr lang="pl-PL" dirty="0" smtClean="0"/>
              <a:t> </a:t>
            </a:r>
            <a:br>
              <a:rPr lang="pl-PL" dirty="0" smtClean="0"/>
            </a:br>
            <a:r>
              <a:rPr lang="pl-PL" dirty="0" smtClean="0"/>
              <a:t>z obszyciami), pozwalamy dziecku doświadczać różnorodnych faktur, a następnie nakładamy frotki na paluszki dziecka. Mówimy „Zdejmij frotki”, „Załóż frotki na swoje  palce”, „Załóż frotki na moje palce”. Udzielamy dziecku pochwał.</a:t>
            </a:r>
          </a:p>
          <a:p>
            <a:pPr fontAlgn="base">
              <a:buNone/>
            </a:pPr>
            <a:r>
              <a:rPr lang="pl-PL" u="sng" dirty="0" smtClean="0"/>
              <a:t>Spodziewany efekt: </a:t>
            </a:r>
          </a:p>
          <a:p>
            <a:pPr fontAlgn="base"/>
            <a:r>
              <a:rPr lang="pl-PL" dirty="0" smtClean="0"/>
              <a:t>dziecko potrafi założyć gumki na palce swoje i drugiej osoby.</a:t>
            </a:r>
          </a:p>
          <a:p>
            <a:pPr>
              <a:buNone/>
            </a:pPr>
            <a:endParaRPr lang="pl-PL" dirty="0"/>
          </a:p>
        </p:txBody>
      </p:sp>
      <p:sp>
        <p:nvSpPr>
          <p:cNvPr id="4" name="Tytuł 1"/>
          <p:cNvSpPr>
            <a:spLocks noGrp="1"/>
          </p:cNvSpPr>
          <p:nvPr>
            <p:ph type="title"/>
          </p:nvPr>
        </p:nvSpPr>
        <p:spPr>
          <a:xfrm>
            <a:off x="428596" y="714356"/>
            <a:ext cx="8229600" cy="561228"/>
          </a:xfrm>
        </p:spPr>
        <p:txBody>
          <a:bodyPr>
            <a:normAutofit fontScale="90000"/>
          </a:bodyPr>
          <a:lstStyle/>
          <a:p>
            <a:pPr algn="ctr"/>
            <a:r>
              <a:rPr lang="pl-PL" sz="4000" b="1" dirty="0" smtClean="0"/>
              <a:t>PROPOZYCJE ZABAW</a:t>
            </a:r>
            <a:endParaRPr lang="pl-PL" sz="4000"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57158" y="1357298"/>
            <a:ext cx="8329642" cy="4967302"/>
          </a:xfrm>
        </p:spPr>
        <p:txBody>
          <a:bodyPr>
            <a:normAutofit fontScale="85000" lnSpcReduction="10000"/>
          </a:bodyPr>
          <a:lstStyle/>
          <a:p>
            <a:pPr algn="ctr" fontAlgn="base">
              <a:buNone/>
            </a:pPr>
            <a:r>
              <a:rPr lang="pl-PL" b="1" dirty="0" smtClean="0"/>
              <a:t>10. Zabawa w szorstkie – gładkie</a:t>
            </a:r>
          </a:p>
          <a:p>
            <a:pPr fontAlgn="base">
              <a:buNone/>
            </a:pPr>
            <a:r>
              <a:rPr lang="pl-PL" u="sng" dirty="0" smtClean="0"/>
              <a:t>Cel: </a:t>
            </a:r>
          </a:p>
          <a:p>
            <a:pPr fontAlgn="base"/>
            <a:r>
              <a:rPr lang="pl-PL" dirty="0" smtClean="0"/>
              <a:t>stymulacja dotykowa.</a:t>
            </a:r>
          </a:p>
          <a:p>
            <a:pPr fontAlgn="base">
              <a:buNone/>
            </a:pPr>
            <a:r>
              <a:rPr lang="pl-PL" u="sng" dirty="0" smtClean="0"/>
              <a:t>Sposób realizacji:</a:t>
            </a:r>
          </a:p>
          <a:p>
            <a:pPr fontAlgn="base"/>
            <a:r>
              <a:rPr lang="pl-PL" dirty="0" smtClean="0"/>
              <a:t>Terapeuta pokazuje dziecku dwie tabliczki. Przesuwa dłonią po jednej z nich i mówi „Gładkie”, przesuwając dłonią po drugiej tabliczce mówi „Szorstkie”. Następnie ujmuje dłoń dziecka i przesuwając nią po pierwszej  tabliczce mówi do dziecka „Gładkie”, przesuwając dłoń dziecka po drugiej tabliczce mówi do niego „Szorstkie”. W dalszej kolejności terapeuta pyta dziecko „Pokaż mi gładkie”, „Pokaż mi szorstkie”. Każda udana próba zostaje nagrodzona pochwałą.</a:t>
            </a:r>
          </a:p>
          <a:p>
            <a:pPr fontAlgn="base">
              <a:buNone/>
            </a:pPr>
            <a:r>
              <a:rPr lang="pl-PL" u="sng" dirty="0" smtClean="0"/>
              <a:t>Spodziewany efekt: </a:t>
            </a:r>
          </a:p>
          <a:p>
            <a:pPr fontAlgn="base"/>
            <a:r>
              <a:rPr lang="pl-PL" dirty="0" smtClean="0"/>
              <a:t>dziecko ocenia strukturę powierzchni za pomocą zmysłu dotyku.</a:t>
            </a:r>
          </a:p>
          <a:p>
            <a:pPr>
              <a:buNone/>
            </a:pPr>
            <a:endParaRPr lang="pl-PL" dirty="0"/>
          </a:p>
        </p:txBody>
      </p:sp>
      <p:sp>
        <p:nvSpPr>
          <p:cNvPr id="4" name="Tytuł 1"/>
          <p:cNvSpPr>
            <a:spLocks noGrp="1"/>
          </p:cNvSpPr>
          <p:nvPr>
            <p:ph type="title"/>
          </p:nvPr>
        </p:nvSpPr>
        <p:spPr>
          <a:xfrm>
            <a:off x="571472" y="571480"/>
            <a:ext cx="8229600" cy="704104"/>
          </a:xfrm>
        </p:spPr>
        <p:txBody>
          <a:bodyPr>
            <a:normAutofit/>
          </a:bodyPr>
          <a:lstStyle/>
          <a:p>
            <a:pPr algn="ctr"/>
            <a:r>
              <a:rPr lang="pl-PL" sz="4000" b="1" dirty="0" smtClean="0"/>
              <a:t>PROPOZYCJE ZABAW</a:t>
            </a:r>
            <a:endParaRPr lang="pl-PL" sz="4000"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57158" y="1428736"/>
            <a:ext cx="8329642" cy="4895864"/>
          </a:xfrm>
        </p:spPr>
        <p:txBody>
          <a:bodyPr>
            <a:normAutofit fontScale="92500" lnSpcReduction="20000"/>
          </a:bodyPr>
          <a:lstStyle/>
          <a:p>
            <a:pPr algn="ctr" fontAlgn="base">
              <a:buNone/>
            </a:pPr>
            <a:r>
              <a:rPr lang="pl-PL" b="1" dirty="0" smtClean="0"/>
              <a:t>11. Zabawa w </a:t>
            </a:r>
            <a:r>
              <a:rPr lang="pl-PL" b="1" dirty="0" err="1" smtClean="0"/>
              <a:t>memo</a:t>
            </a:r>
            <a:r>
              <a:rPr lang="pl-PL" b="1" dirty="0" smtClean="0"/>
              <a:t> sensoryczne</a:t>
            </a:r>
          </a:p>
          <a:p>
            <a:pPr fontAlgn="base">
              <a:buNone/>
            </a:pPr>
            <a:r>
              <a:rPr lang="pl-PL" dirty="0" smtClean="0"/>
              <a:t>Cel: </a:t>
            </a:r>
          </a:p>
          <a:p>
            <a:pPr fontAlgn="base"/>
            <a:r>
              <a:rPr lang="pl-PL" dirty="0" smtClean="0"/>
              <a:t>stymulacja dotykowa, ćwiczenie koordynacji wzrokowo-ruchowej</a:t>
            </a:r>
          </a:p>
          <a:p>
            <a:pPr fontAlgn="base">
              <a:buNone/>
            </a:pPr>
            <a:r>
              <a:rPr lang="pl-PL" dirty="0" smtClean="0"/>
              <a:t>Sposób realizacji:</a:t>
            </a:r>
          </a:p>
          <a:p>
            <a:pPr fontAlgn="base"/>
            <a:r>
              <a:rPr lang="pl-PL" dirty="0" smtClean="0"/>
              <a:t>Rozkładamy przed dzieckiem odwrócone </a:t>
            </a:r>
            <a:r>
              <a:rPr lang="pl-PL" dirty="0" err="1" smtClean="0"/>
              <a:t>memo</a:t>
            </a:r>
            <a:r>
              <a:rPr lang="pl-PL" dirty="0" smtClean="0"/>
              <a:t> sensoryczne (po dwie jednakowe karty z przyklejoną strukturą: ryż, folia bąbelkowa, pomarszczona bibuła, sznurek, koło wycięte z filcu). Podajemy dziecku jedną kartę i mówimy: „Znajdź taką samą”, błędnie odgadnięte karty dziecko odkłada i szuka dalej takiej samej karty. Za każdą udaną próbę dziecku zostaje udzielona pochwała.</a:t>
            </a:r>
          </a:p>
          <a:p>
            <a:pPr fontAlgn="base">
              <a:buNone/>
            </a:pPr>
            <a:r>
              <a:rPr lang="pl-PL" dirty="0" smtClean="0"/>
              <a:t>Spodziewany efekt: </a:t>
            </a:r>
          </a:p>
          <a:p>
            <a:pPr fontAlgn="base"/>
            <a:r>
              <a:rPr lang="pl-PL" dirty="0" smtClean="0"/>
              <a:t>dziecko dobiera w pary karty o takiej samej strukturze.</a:t>
            </a:r>
          </a:p>
          <a:p>
            <a:pPr>
              <a:buNone/>
            </a:pPr>
            <a:endParaRPr lang="pl-PL" dirty="0"/>
          </a:p>
        </p:txBody>
      </p:sp>
      <p:sp>
        <p:nvSpPr>
          <p:cNvPr id="4" name="Tytuł 1"/>
          <p:cNvSpPr>
            <a:spLocks noGrp="1"/>
          </p:cNvSpPr>
          <p:nvPr>
            <p:ph type="title"/>
          </p:nvPr>
        </p:nvSpPr>
        <p:spPr>
          <a:xfrm>
            <a:off x="500034" y="642918"/>
            <a:ext cx="8229600" cy="704104"/>
          </a:xfrm>
        </p:spPr>
        <p:txBody>
          <a:bodyPr>
            <a:normAutofit/>
          </a:bodyPr>
          <a:lstStyle/>
          <a:p>
            <a:pPr algn="ctr"/>
            <a:r>
              <a:rPr lang="pl-PL" sz="4000" b="1" dirty="0" smtClean="0"/>
              <a:t>PROPOZYCJE ZABAW</a:t>
            </a:r>
            <a:endParaRPr lang="pl-PL" sz="4000"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57158" y="1285860"/>
            <a:ext cx="8329642" cy="5038740"/>
          </a:xfrm>
        </p:spPr>
        <p:txBody>
          <a:bodyPr>
            <a:normAutofit fontScale="92500" lnSpcReduction="10000"/>
          </a:bodyPr>
          <a:lstStyle/>
          <a:p>
            <a:pPr algn="ctr" fontAlgn="base">
              <a:buNone/>
            </a:pPr>
            <a:r>
              <a:rPr lang="pl-PL" b="1" dirty="0" smtClean="0"/>
              <a:t>12. Zabawa w malowanie palcami</a:t>
            </a:r>
          </a:p>
          <a:p>
            <a:pPr fontAlgn="base">
              <a:buNone/>
            </a:pPr>
            <a:r>
              <a:rPr lang="pl-PL" u="sng" dirty="0" smtClean="0"/>
              <a:t>Cel: </a:t>
            </a:r>
          </a:p>
          <a:p>
            <a:pPr fontAlgn="base"/>
            <a:r>
              <a:rPr lang="pl-PL" dirty="0" smtClean="0"/>
              <a:t>stymulacja dotykowa, ćwiczenie koncentracji, koordynacji wzrokowo-ruchowej.</a:t>
            </a:r>
          </a:p>
          <a:p>
            <a:pPr fontAlgn="base">
              <a:buNone/>
            </a:pPr>
            <a:r>
              <a:rPr lang="pl-PL" u="sng" dirty="0" smtClean="0"/>
              <a:t>Sposób realizacji:</a:t>
            </a:r>
          </a:p>
          <a:p>
            <a:pPr fontAlgn="base"/>
            <a:r>
              <a:rPr lang="pl-PL" dirty="0" smtClean="0"/>
              <a:t>Rozkładamy na stoliku przed dzieckiem miseczki </a:t>
            </a:r>
            <a:br>
              <a:rPr lang="pl-PL" dirty="0" smtClean="0"/>
            </a:br>
            <a:r>
              <a:rPr lang="pl-PL" dirty="0" smtClean="0"/>
              <a:t>z kolorową mazią, zachęcamy dziecko do włożenia palców </a:t>
            </a:r>
            <a:br>
              <a:rPr lang="pl-PL" dirty="0" smtClean="0"/>
            </a:br>
            <a:r>
              <a:rPr lang="pl-PL" dirty="0" smtClean="0"/>
              <a:t>w maź i pomalowania nimi kartki papieru. Nie zmuszamy dziecka do zanurzenia dłoni w farbie, zachęcamy do doświadczenia masy palcem. Chwalimy dziecko za każdą udaną próbę malowania palcami.</a:t>
            </a:r>
          </a:p>
          <a:p>
            <a:pPr fontAlgn="base">
              <a:buNone/>
            </a:pPr>
            <a:r>
              <a:rPr lang="pl-PL" u="sng" dirty="0" smtClean="0"/>
              <a:t>Spodziewany efekt: </a:t>
            </a:r>
          </a:p>
          <a:p>
            <a:pPr fontAlgn="base"/>
            <a:r>
              <a:rPr lang="pl-PL" dirty="0" smtClean="0"/>
              <a:t>dziecko potrafi malować palcami.</a:t>
            </a:r>
          </a:p>
          <a:p>
            <a:pPr>
              <a:buNone/>
            </a:pPr>
            <a:endParaRPr lang="pl-PL" dirty="0"/>
          </a:p>
        </p:txBody>
      </p:sp>
      <p:sp>
        <p:nvSpPr>
          <p:cNvPr id="4" name="Tytuł 1"/>
          <p:cNvSpPr>
            <a:spLocks noGrp="1"/>
          </p:cNvSpPr>
          <p:nvPr>
            <p:ph type="title"/>
          </p:nvPr>
        </p:nvSpPr>
        <p:spPr>
          <a:xfrm>
            <a:off x="428596" y="571480"/>
            <a:ext cx="8229600" cy="704104"/>
          </a:xfrm>
        </p:spPr>
        <p:txBody>
          <a:bodyPr>
            <a:normAutofit/>
          </a:bodyPr>
          <a:lstStyle/>
          <a:p>
            <a:pPr algn="ctr"/>
            <a:r>
              <a:rPr lang="pl-PL" sz="4000" b="1" dirty="0" smtClean="0"/>
              <a:t>PROPOZYCJE ZABAW</a:t>
            </a:r>
            <a:endParaRPr lang="pl-PL" sz="4000" b="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28596" y="1285860"/>
            <a:ext cx="8358246" cy="5357850"/>
          </a:xfrm>
        </p:spPr>
        <p:txBody>
          <a:bodyPr>
            <a:normAutofit fontScale="85000" lnSpcReduction="10000"/>
          </a:bodyPr>
          <a:lstStyle/>
          <a:p>
            <a:pPr algn="ctr" fontAlgn="base">
              <a:buNone/>
            </a:pPr>
            <a:r>
              <a:rPr lang="pl-PL" b="1" dirty="0" smtClean="0"/>
              <a:t>13. Zabawa w „Pudełko ze skarbami”</a:t>
            </a:r>
          </a:p>
          <a:p>
            <a:pPr fontAlgn="base">
              <a:buNone/>
            </a:pPr>
            <a:r>
              <a:rPr lang="pl-PL" u="sng" dirty="0" smtClean="0"/>
              <a:t>Cel: </a:t>
            </a:r>
          </a:p>
          <a:p>
            <a:pPr fontAlgn="base"/>
            <a:r>
              <a:rPr lang="pl-PL" dirty="0" smtClean="0"/>
              <a:t>stymulacja dotykowa.</a:t>
            </a:r>
          </a:p>
          <a:p>
            <a:pPr fontAlgn="base">
              <a:buNone/>
            </a:pPr>
            <a:r>
              <a:rPr lang="pl-PL" u="sng" dirty="0" smtClean="0"/>
              <a:t>Sposób realizacji:</a:t>
            </a:r>
          </a:p>
          <a:p>
            <a:pPr fontAlgn="base"/>
            <a:r>
              <a:rPr lang="pl-PL" dirty="0" smtClean="0"/>
              <a:t>Wycinamy w przykrywce pudełka po butach dziurę. Do pudełka wkładamy kłębki wełny, guziki, klocki, szklane kulki, samochodziki, zwierzątka. Dziecko wkłada rękę przez dziurę </a:t>
            </a:r>
            <a:br>
              <a:rPr lang="pl-PL" dirty="0" smtClean="0"/>
            </a:br>
            <a:r>
              <a:rPr lang="pl-PL" dirty="0" smtClean="0"/>
              <a:t>i mówi, czego dotyka.</a:t>
            </a:r>
          </a:p>
          <a:p>
            <a:pPr fontAlgn="base">
              <a:buNone/>
            </a:pPr>
            <a:r>
              <a:rPr lang="pl-PL" u="sng" dirty="0" smtClean="0"/>
              <a:t>Spodziewany efekt: </a:t>
            </a:r>
          </a:p>
          <a:p>
            <a:pPr fontAlgn="base"/>
            <a:r>
              <a:rPr lang="pl-PL" dirty="0" smtClean="0"/>
              <a:t>dziecko poprawiło umiejętność rozróżniania przedmiotów bez korzystania ze zmysłu wzroku.</a:t>
            </a:r>
          </a:p>
          <a:p>
            <a:pPr fontAlgn="base">
              <a:buNone/>
            </a:pPr>
            <a:r>
              <a:rPr lang="pl-PL" u="sng" dirty="0" smtClean="0"/>
              <a:t>Uwagi: </a:t>
            </a:r>
          </a:p>
          <a:p>
            <a:pPr fontAlgn="base"/>
            <a:r>
              <a:rPr lang="pl-PL" dirty="0" smtClean="0"/>
              <a:t>Proponujemy dziecku, żeby wyczuwało ukryte w pudełku przedmioty raz prawą ręką, raz lewą ręką (stymulujemy w ten sposób pracę obydwóch półkul mózgowych).</a:t>
            </a:r>
          </a:p>
          <a:p>
            <a:pPr>
              <a:buNone/>
            </a:pPr>
            <a:endParaRPr lang="pl-PL" dirty="0"/>
          </a:p>
        </p:txBody>
      </p:sp>
      <p:sp>
        <p:nvSpPr>
          <p:cNvPr id="4" name="Tytuł 1"/>
          <p:cNvSpPr>
            <a:spLocks noGrp="1"/>
          </p:cNvSpPr>
          <p:nvPr>
            <p:ph type="title"/>
          </p:nvPr>
        </p:nvSpPr>
        <p:spPr>
          <a:xfrm>
            <a:off x="500034" y="571480"/>
            <a:ext cx="8229600" cy="632666"/>
          </a:xfrm>
        </p:spPr>
        <p:txBody>
          <a:bodyPr>
            <a:normAutofit fontScale="90000"/>
          </a:bodyPr>
          <a:lstStyle/>
          <a:p>
            <a:pPr algn="ctr"/>
            <a:r>
              <a:rPr lang="pl-PL" sz="4000" b="1" dirty="0" smtClean="0"/>
              <a:t>PROPOZYCJE ZABAW</a:t>
            </a:r>
            <a:endParaRPr lang="pl-PL" sz="4000" b="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85720" y="1357298"/>
            <a:ext cx="8401080" cy="4967302"/>
          </a:xfrm>
        </p:spPr>
        <p:txBody>
          <a:bodyPr>
            <a:normAutofit fontScale="92500" lnSpcReduction="20000"/>
          </a:bodyPr>
          <a:lstStyle/>
          <a:p>
            <a:pPr algn="ctr" fontAlgn="base">
              <a:buNone/>
            </a:pPr>
            <a:r>
              <a:rPr lang="pl-PL" b="1" dirty="0" smtClean="0"/>
              <a:t>14. Zabawa w odkręcanie i zakręcanie pokrywek</a:t>
            </a:r>
          </a:p>
          <a:p>
            <a:pPr fontAlgn="base">
              <a:buNone/>
            </a:pPr>
            <a:r>
              <a:rPr lang="pl-PL" u="sng" dirty="0" smtClean="0"/>
              <a:t>Cel: </a:t>
            </a:r>
          </a:p>
          <a:p>
            <a:pPr fontAlgn="base">
              <a:buNone/>
            </a:pPr>
            <a:r>
              <a:rPr lang="pl-PL" dirty="0" smtClean="0"/>
              <a:t>stymulacja dotykowa, ćwiczenie sprawności manualnej.</a:t>
            </a:r>
          </a:p>
          <a:p>
            <a:pPr fontAlgn="base">
              <a:buNone/>
            </a:pPr>
            <a:r>
              <a:rPr lang="pl-PL" u="sng" dirty="0" smtClean="0"/>
              <a:t>Sposób realizacji:</a:t>
            </a:r>
          </a:p>
          <a:p>
            <a:pPr fontAlgn="base"/>
            <a:r>
              <a:rPr lang="pl-PL" dirty="0" smtClean="0"/>
              <a:t>Stawiamy przed dzieckiem zakręcony słoik. Mówimy „Spójrz, odkręcam pokrywkę” demonstrując dziecku czynność odkręcania słoika. Następnie bierzemy ręce dziecka próbując wspólnie odkręcić pokrywkę. Polecamy dziecku „Odkręć pokrywkę”. Nagradzamy dziecko za każdą udaną próbę odkręcenia pokrywki. Kiedy dziecko nauczy się odkręcać pokrywkę pokazujemy mu, w jaki sposób można pokrywkę zakręcić.</a:t>
            </a:r>
          </a:p>
          <a:p>
            <a:pPr fontAlgn="base">
              <a:buNone/>
            </a:pPr>
            <a:r>
              <a:rPr lang="pl-PL" u="sng" dirty="0" smtClean="0"/>
              <a:t>Spodziewany efekt: </a:t>
            </a:r>
          </a:p>
          <a:p>
            <a:pPr fontAlgn="base"/>
            <a:r>
              <a:rPr lang="pl-PL" dirty="0" smtClean="0"/>
              <a:t>dziecko potrafi odkręcić i zakręcić pokrywkę, skupia uwagę na wykonywanej czynności, ma poczucie sprawczości.</a:t>
            </a:r>
          </a:p>
          <a:p>
            <a:endParaRPr lang="pl-PL" dirty="0"/>
          </a:p>
        </p:txBody>
      </p:sp>
      <p:sp>
        <p:nvSpPr>
          <p:cNvPr id="4" name="Tytuł 1"/>
          <p:cNvSpPr>
            <a:spLocks noGrp="1"/>
          </p:cNvSpPr>
          <p:nvPr>
            <p:ph type="title"/>
          </p:nvPr>
        </p:nvSpPr>
        <p:spPr>
          <a:xfrm>
            <a:off x="500034" y="642918"/>
            <a:ext cx="8229600" cy="704104"/>
          </a:xfrm>
        </p:spPr>
        <p:txBody>
          <a:bodyPr>
            <a:normAutofit/>
          </a:bodyPr>
          <a:lstStyle/>
          <a:p>
            <a:pPr algn="ctr"/>
            <a:r>
              <a:rPr lang="pl-PL" sz="4000" b="1" dirty="0" smtClean="0"/>
              <a:t>PROPOZYCJE ZABAW</a:t>
            </a:r>
            <a:endParaRPr lang="pl-PL" sz="4000" b="1"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00034" y="1500174"/>
            <a:ext cx="8286808" cy="5143536"/>
          </a:xfrm>
        </p:spPr>
        <p:txBody>
          <a:bodyPr>
            <a:normAutofit fontScale="77500" lnSpcReduction="20000"/>
          </a:bodyPr>
          <a:lstStyle/>
          <a:p>
            <a:pPr algn="ctr" fontAlgn="base">
              <a:buNone/>
            </a:pPr>
            <a:r>
              <a:rPr lang="pl-PL" b="1" dirty="0" smtClean="0"/>
              <a:t>15. Zabawa „Wierszyki – masażyki”</a:t>
            </a:r>
          </a:p>
          <a:p>
            <a:pPr fontAlgn="base">
              <a:buNone/>
            </a:pPr>
            <a:r>
              <a:rPr lang="pl-PL" u="sng" dirty="0" smtClean="0"/>
              <a:t>Cel: </a:t>
            </a:r>
          </a:p>
          <a:p>
            <a:pPr fontAlgn="base"/>
            <a:r>
              <a:rPr lang="pl-PL" dirty="0" smtClean="0"/>
              <a:t>stymulacja dotykowa, stymulacja słuchowa, wzbogacanie słownictwa dziecka.</a:t>
            </a:r>
          </a:p>
          <a:p>
            <a:pPr fontAlgn="base">
              <a:buNone/>
            </a:pPr>
            <a:r>
              <a:rPr lang="pl-PL" u="sng" dirty="0" smtClean="0"/>
              <a:t>Sposób realizacji:</a:t>
            </a:r>
          </a:p>
          <a:p>
            <a:pPr fontAlgn="base"/>
            <a:r>
              <a:rPr lang="pl-PL" dirty="0" smtClean="0"/>
              <a:t>Terapeuta siada obok dziecka, ujmuje jego rękę i maszerując po niej palcami mówi wierszyk „Idzie myszka do braciszka – tu wskoczyła – tam się skryła”, palce terapeuty chowają się kolejno pod pachę i na kark dziecka. Po wykonaniu  kilku masażyków w różnych miejscach na ciele dziecka, terapeuta zachęca dziecko do wykonania takiego samego masażyku na osobie terapeuty. Terapeuta chwali dziecko za aktywność w zabawie.</a:t>
            </a:r>
          </a:p>
          <a:p>
            <a:pPr fontAlgn="base">
              <a:buNone/>
            </a:pPr>
            <a:r>
              <a:rPr lang="pl-PL" u="sng" dirty="0" smtClean="0"/>
              <a:t>Spodziewany efekt: </a:t>
            </a:r>
          </a:p>
          <a:p>
            <a:pPr fontAlgn="base"/>
            <a:r>
              <a:rPr lang="pl-PL" dirty="0" smtClean="0"/>
              <a:t>dziecko reaguje pozytywnie (z radością) na dotyk, potrafi wykonać masażyk na drugiej osobie, ma poczucie sprawczości.</a:t>
            </a:r>
          </a:p>
          <a:p>
            <a:pPr fontAlgn="base">
              <a:buNone/>
            </a:pPr>
            <a:r>
              <a:rPr lang="pl-PL" u="sng" dirty="0" smtClean="0"/>
              <a:t>Uwagi: </a:t>
            </a:r>
          </a:p>
          <a:p>
            <a:pPr fontAlgn="base"/>
            <a:r>
              <a:rPr lang="pl-PL" dirty="0" smtClean="0"/>
              <a:t>dziecięce masażyki można wykonywać z dzieckiem przed lustrem, z udziałem olejków zapachowych</a:t>
            </a:r>
          </a:p>
          <a:p>
            <a:endParaRPr lang="pl-PL" dirty="0"/>
          </a:p>
        </p:txBody>
      </p:sp>
      <p:sp>
        <p:nvSpPr>
          <p:cNvPr id="4" name="Tytuł 1"/>
          <p:cNvSpPr>
            <a:spLocks noGrp="1"/>
          </p:cNvSpPr>
          <p:nvPr>
            <p:ph type="title"/>
          </p:nvPr>
        </p:nvSpPr>
        <p:spPr>
          <a:xfrm>
            <a:off x="500034" y="714356"/>
            <a:ext cx="8229600" cy="704104"/>
          </a:xfrm>
        </p:spPr>
        <p:txBody>
          <a:bodyPr>
            <a:normAutofit/>
          </a:bodyPr>
          <a:lstStyle/>
          <a:p>
            <a:pPr algn="ctr"/>
            <a:r>
              <a:rPr lang="pl-PL" sz="4000" b="1" dirty="0" smtClean="0"/>
              <a:t>PROPOZYCJE ZABAW</a:t>
            </a:r>
            <a:endParaRPr lang="pl-PL" sz="4000" b="1"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533400" y="1371600"/>
            <a:ext cx="7967690" cy="2486028"/>
          </a:xfrm>
        </p:spPr>
        <p:txBody>
          <a:bodyPr/>
          <a:lstStyle/>
          <a:p>
            <a:pPr algn="ctr"/>
            <a:r>
              <a:rPr lang="pl-PL" dirty="0" smtClean="0"/>
              <a:t>MIŁEJ ZABAWY </a:t>
            </a:r>
            <a:endParaRPr 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28596" y="1357298"/>
            <a:ext cx="8229600" cy="1785950"/>
          </a:xfrm>
        </p:spPr>
        <p:txBody>
          <a:bodyPr>
            <a:normAutofit/>
          </a:bodyPr>
          <a:lstStyle/>
          <a:p>
            <a:pPr algn="ctr">
              <a:buNone/>
            </a:pPr>
            <a:r>
              <a:rPr lang="pl-PL" sz="2000" dirty="0" smtClean="0"/>
              <a:t>Zmysł dotyku w chwili narodzin jest jedną z najbardziej rozwiniętych zdolności. Nie jest on jednak już w pełni ukształtowany. Noworodek wprawdzie czuje ofiarowywane mu pieszczoty, ale musi pokonać długą drogę, zanim zacznie rozróżniać wszystkie rodzaje wrażeń dotykowych i dokładnie umiejscawiać punkt ciała, który został dotknięty.</a:t>
            </a:r>
            <a:endParaRPr lang="pl-PL" sz="2000" dirty="0"/>
          </a:p>
        </p:txBody>
      </p:sp>
      <p:sp>
        <p:nvSpPr>
          <p:cNvPr id="4" name="Tytuł 1"/>
          <p:cNvSpPr>
            <a:spLocks noGrp="1"/>
          </p:cNvSpPr>
          <p:nvPr>
            <p:ph type="title"/>
          </p:nvPr>
        </p:nvSpPr>
        <p:spPr>
          <a:xfrm>
            <a:off x="500034" y="571480"/>
            <a:ext cx="8229600" cy="775542"/>
          </a:xfrm>
        </p:spPr>
        <p:txBody>
          <a:bodyPr>
            <a:normAutofit fontScale="90000"/>
          </a:bodyPr>
          <a:lstStyle/>
          <a:p>
            <a:pPr algn="ctr"/>
            <a:r>
              <a:rPr lang="pl-PL" b="1" dirty="0" smtClean="0"/>
              <a:t>DOTYK</a:t>
            </a:r>
            <a:endParaRPr lang="pl-PL" b="1" dirty="0"/>
          </a:p>
        </p:txBody>
      </p:sp>
      <p:pic>
        <p:nvPicPr>
          <p:cNvPr id="89090" name="Picture 2" descr="Masaż dziecięcy - WegeMaluch.pl"/>
          <p:cNvPicPr>
            <a:picLocks noChangeAspect="1" noChangeArrowheads="1"/>
          </p:cNvPicPr>
          <p:nvPr/>
        </p:nvPicPr>
        <p:blipFill>
          <a:blip r:embed="rId2"/>
          <a:srcRect/>
          <a:stretch>
            <a:fillRect/>
          </a:stretch>
        </p:blipFill>
        <p:spPr bwMode="auto">
          <a:xfrm>
            <a:off x="2071670" y="3143248"/>
            <a:ext cx="4876800" cy="3238501"/>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00034" y="500042"/>
            <a:ext cx="8229600" cy="857256"/>
          </a:xfrm>
        </p:spPr>
        <p:txBody>
          <a:bodyPr>
            <a:normAutofit/>
          </a:bodyPr>
          <a:lstStyle/>
          <a:p>
            <a:pPr algn="ctr"/>
            <a:r>
              <a:rPr lang="pl-PL" sz="4500" b="1" dirty="0" smtClean="0"/>
              <a:t>DOTYK</a:t>
            </a:r>
            <a:endParaRPr lang="pl-PL" sz="4500" b="1" dirty="0"/>
          </a:p>
        </p:txBody>
      </p:sp>
      <p:sp>
        <p:nvSpPr>
          <p:cNvPr id="3" name="Symbol zastępczy zawartości 2"/>
          <p:cNvSpPr>
            <a:spLocks noGrp="1"/>
          </p:cNvSpPr>
          <p:nvPr>
            <p:ph idx="1"/>
          </p:nvPr>
        </p:nvSpPr>
        <p:spPr>
          <a:xfrm>
            <a:off x="500034" y="1357298"/>
            <a:ext cx="8229600" cy="4389120"/>
          </a:xfrm>
        </p:spPr>
        <p:txBody>
          <a:bodyPr>
            <a:normAutofit lnSpcReduction="10000"/>
          </a:bodyPr>
          <a:lstStyle/>
          <a:p>
            <a:pPr algn="ctr">
              <a:buNone/>
            </a:pPr>
            <a:r>
              <a:rPr lang="pl-PL" dirty="0" smtClean="0"/>
              <a:t>Pozwala nam odnaleźć się w otoczeniu. Czujemy lekki </a:t>
            </a:r>
            <a:r>
              <a:rPr lang="pl-PL" b="1" dirty="0" smtClean="0"/>
              <a:t>dotyk</a:t>
            </a:r>
            <a:r>
              <a:rPr lang="pl-PL" dirty="0" smtClean="0"/>
              <a:t>, silny ucisk, ból, ciepło i zimno, drgania, a za pomocą czucia głębokiego odbieramy ruchy własnego ciała. Dzięki temu ostatniemu wiemy na przykład, czy mięsień jest rozluźniony, czy napięty. Nie patrząc, wiemy też, w jakim położeniu znajdują się ramiona, nogi, całe ciało. Z zamkniętymi oczami możemy dotknąć do nosa po kolei czubkami wszystkich palców. </a:t>
            </a:r>
            <a:r>
              <a:rPr lang="pl-PL" b="1" dirty="0" smtClean="0"/>
              <a:t>Czucie</a:t>
            </a:r>
            <a:r>
              <a:rPr lang="pl-PL" dirty="0" smtClean="0"/>
              <a:t> głębokie jest ściśle związane ze zmysłem równowagi, pomijanym przy wymienianiu zmysłów. A to właśnie on pozwala nam stać prosto i nie przewracać się. </a:t>
            </a:r>
          </a:p>
          <a:p>
            <a:endParaRPr lang="pl-P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00034" y="642918"/>
            <a:ext cx="8229600" cy="846980"/>
          </a:xfrm>
        </p:spPr>
        <p:txBody>
          <a:bodyPr>
            <a:normAutofit/>
          </a:bodyPr>
          <a:lstStyle/>
          <a:p>
            <a:pPr algn="ctr"/>
            <a:r>
              <a:rPr lang="pl-PL" sz="4500" b="1" dirty="0" smtClean="0"/>
              <a:t>CZUCIE POWIERZCHNIOWE</a:t>
            </a:r>
            <a:endParaRPr lang="pl-PL" sz="4500" b="1" dirty="0"/>
          </a:p>
        </p:txBody>
      </p:sp>
      <p:sp>
        <p:nvSpPr>
          <p:cNvPr id="3" name="Symbol zastępczy zawartości 2"/>
          <p:cNvSpPr>
            <a:spLocks noGrp="1"/>
          </p:cNvSpPr>
          <p:nvPr>
            <p:ph idx="1"/>
          </p:nvPr>
        </p:nvSpPr>
        <p:spPr>
          <a:xfrm>
            <a:off x="500034" y="1643050"/>
            <a:ext cx="8229600" cy="3350908"/>
          </a:xfrm>
        </p:spPr>
        <p:txBody>
          <a:bodyPr>
            <a:normAutofit lnSpcReduction="10000"/>
          </a:bodyPr>
          <a:lstStyle/>
          <a:p>
            <a:pPr algn="ctr">
              <a:buNone/>
            </a:pPr>
            <a:r>
              <a:rPr lang="pl-PL" sz="2400" dirty="0" smtClean="0"/>
              <a:t>Wrażenia dotykowe odczuwamy dzięki tzw. ciałkom krańcowym nerwów czuciowych, rozmieszczonym głębiej lub płycej w skórze. Rozróżnia się ciałka </a:t>
            </a:r>
            <a:r>
              <a:rPr lang="pl-PL" sz="2400" dirty="0" err="1" smtClean="0"/>
              <a:t>opuszkowate</a:t>
            </a:r>
            <a:r>
              <a:rPr lang="pl-PL" sz="2400" dirty="0" smtClean="0"/>
              <a:t>, blaszkowate, dotykowe, nerwowe płciowe i łąkotki dotykowe. Odbierają one takie wrażenia, jak dotyk, ból (i podobne: kłucie, pieczenie, swędzenie), ciepło i zimno. Czucie powierzchniowe odpowiada za lokalizowanie miejsca dotyku bez udziału wzroku, odróżnianie faktury materiału, powierzchni i kształtu.</a:t>
            </a:r>
            <a:endParaRPr lang="pl-PL" sz="2400" dirty="0"/>
          </a:p>
        </p:txBody>
      </p:sp>
      <p:pic>
        <p:nvPicPr>
          <p:cNvPr id="90114" name="Picture 2" descr="Drętwienie rąk – przyczyny, drętwienie a nerwica, jak leczyć ..."/>
          <p:cNvPicPr>
            <a:picLocks noChangeAspect="1" noChangeArrowheads="1"/>
          </p:cNvPicPr>
          <p:nvPr/>
        </p:nvPicPr>
        <p:blipFill>
          <a:blip r:embed="rId2"/>
          <a:srcRect/>
          <a:stretch>
            <a:fillRect/>
          </a:stretch>
        </p:blipFill>
        <p:spPr bwMode="auto">
          <a:xfrm>
            <a:off x="1428728" y="4786322"/>
            <a:ext cx="3286148" cy="1729552"/>
          </a:xfrm>
          <a:prstGeom prst="rect">
            <a:avLst/>
          </a:prstGeom>
          <a:noFill/>
        </p:spPr>
      </p:pic>
      <p:pic>
        <p:nvPicPr>
          <p:cNvPr id="90116" name="Picture 4" descr="Stopy Diabetyka w rękach Podologa - wpunktozdrowiu.pl"/>
          <p:cNvPicPr>
            <a:picLocks noChangeAspect="1" noChangeArrowheads="1"/>
          </p:cNvPicPr>
          <p:nvPr/>
        </p:nvPicPr>
        <p:blipFill>
          <a:blip r:embed="rId3"/>
          <a:srcRect/>
          <a:stretch>
            <a:fillRect/>
          </a:stretch>
        </p:blipFill>
        <p:spPr bwMode="auto">
          <a:xfrm>
            <a:off x="5000628" y="4714884"/>
            <a:ext cx="2643206" cy="1760417"/>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28596" y="500042"/>
            <a:ext cx="8401080" cy="846980"/>
          </a:xfrm>
        </p:spPr>
        <p:txBody>
          <a:bodyPr>
            <a:normAutofit fontScale="90000"/>
          </a:bodyPr>
          <a:lstStyle/>
          <a:p>
            <a:pPr algn="ctr"/>
            <a:r>
              <a:rPr lang="pl-PL" b="1" dirty="0" smtClean="0"/>
              <a:t>CZUCIE GŁEBOKIE- PROPRIOCEPCJA</a:t>
            </a:r>
            <a:endParaRPr lang="pl-PL" b="1" dirty="0"/>
          </a:p>
        </p:txBody>
      </p:sp>
      <p:sp>
        <p:nvSpPr>
          <p:cNvPr id="3" name="Symbol zastępczy zawartości 2"/>
          <p:cNvSpPr>
            <a:spLocks noGrp="1"/>
          </p:cNvSpPr>
          <p:nvPr>
            <p:ph idx="1"/>
          </p:nvPr>
        </p:nvSpPr>
        <p:spPr>
          <a:xfrm>
            <a:off x="428596" y="3786190"/>
            <a:ext cx="8229600" cy="2850842"/>
          </a:xfrm>
        </p:spPr>
        <p:txBody>
          <a:bodyPr/>
          <a:lstStyle/>
          <a:p>
            <a:pPr algn="ctr">
              <a:buNone/>
            </a:pPr>
            <a:r>
              <a:rPr lang="pl-PL" sz="2400" dirty="0" smtClean="0"/>
              <a:t>W głębi ciała znajdują się narządy czucia głębokiego. I tak np. w torebkach stawowych spotykamy ciałka nerwowe stawowe. Bogate unerwienie czuciowe mają też mięśnie, omięsna (tkanka otaczająca pęczki mięśniowe), więzadła, </a:t>
            </a:r>
            <a:r>
              <a:rPr lang="pl-PL" sz="2400" dirty="0" err="1" smtClean="0"/>
              <a:t>powięzie</a:t>
            </a:r>
            <a:r>
              <a:rPr lang="pl-PL" sz="2400" dirty="0" smtClean="0"/>
              <a:t> i okostna. Dzięki temu - poza bolesnością mięśni czy stawów - możemy ocenić np. twardość ujmowanego przedmiotu, jego ciężar, odporność, elastyczność itp. </a:t>
            </a:r>
          </a:p>
          <a:p>
            <a:pPr>
              <a:buNone/>
            </a:pPr>
            <a:endParaRPr lang="pl-PL" dirty="0"/>
          </a:p>
        </p:txBody>
      </p:sp>
      <p:pic>
        <p:nvPicPr>
          <p:cNvPr id="92162" name="Picture 2" descr="Propriocepcja - Portal Fizjoterapeuty"/>
          <p:cNvPicPr>
            <a:picLocks noChangeAspect="1" noChangeArrowheads="1"/>
          </p:cNvPicPr>
          <p:nvPr/>
        </p:nvPicPr>
        <p:blipFill>
          <a:blip r:embed="rId2"/>
          <a:srcRect/>
          <a:stretch>
            <a:fillRect/>
          </a:stretch>
        </p:blipFill>
        <p:spPr bwMode="auto">
          <a:xfrm>
            <a:off x="2428860" y="1357298"/>
            <a:ext cx="4286280" cy="2381267"/>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28596" y="928670"/>
            <a:ext cx="8229600" cy="775542"/>
          </a:xfrm>
        </p:spPr>
        <p:txBody>
          <a:bodyPr>
            <a:normAutofit/>
          </a:bodyPr>
          <a:lstStyle/>
          <a:p>
            <a:pPr algn="ctr"/>
            <a:r>
              <a:rPr lang="pl-PL" sz="4500" b="1" dirty="0" smtClean="0"/>
              <a:t>RÓWNOWAGA</a:t>
            </a:r>
            <a:endParaRPr lang="pl-PL" sz="4500" b="1" dirty="0"/>
          </a:p>
        </p:txBody>
      </p:sp>
      <p:sp>
        <p:nvSpPr>
          <p:cNvPr id="3" name="Symbol zastępczy zawartości 2"/>
          <p:cNvSpPr>
            <a:spLocks noGrp="1"/>
          </p:cNvSpPr>
          <p:nvPr>
            <p:ph idx="1"/>
          </p:nvPr>
        </p:nvSpPr>
        <p:spPr>
          <a:xfrm>
            <a:off x="500034" y="2285992"/>
            <a:ext cx="8229600" cy="1422082"/>
          </a:xfrm>
        </p:spPr>
        <p:txBody>
          <a:bodyPr/>
          <a:lstStyle/>
          <a:p>
            <a:pPr algn="ctr">
              <a:buNone/>
            </a:pPr>
            <a:r>
              <a:rPr lang="pl-PL" dirty="0" smtClean="0"/>
              <a:t>Z czuciem głębokim wiąże się także zmysł równowagi. Anatomicznie odpowiada mu błędnik błoniasty znajdujący się w uchu wewnętrznym.</a:t>
            </a:r>
          </a:p>
          <a:p>
            <a:pPr algn="ctr">
              <a:buNone/>
            </a:pPr>
            <a:endParaRPr lang="pl-PL" dirty="0"/>
          </a:p>
        </p:txBody>
      </p:sp>
      <p:pic>
        <p:nvPicPr>
          <p:cNvPr id="93186" name="Picture 2" descr="Kaszubska Włóczęga"/>
          <p:cNvPicPr>
            <a:picLocks noChangeAspect="1" noChangeArrowheads="1"/>
          </p:cNvPicPr>
          <p:nvPr/>
        </p:nvPicPr>
        <p:blipFill>
          <a:blip r:embed="rId2"/>
          <a:srcRect/>
          <a:stretch>
            <a:fillRect/>
          </a:stretch>
        </p:blipFill>
        <p:spPr bwMode="auto">
          <a:xfrm>
            <a:off x="2857488" y="4000504"/>
            <a:ext cx="1905000" cy="1905000"/>
          </a:xfrm>
          <a:prstGeom prst="rect">
            <a:avLst/>
          </a:prstGeom>
          <a:noFill/>
        </p:spPr>
      </p:pic>
      <p:pic>
        <p:nvPicPr>
          <p:cNvPr id="93188" name="Picture 4" descr="Kaszubska Włóczęga"/>
          <p:cNvPicPr>
            <a:picLocks noChangeAspect="1" noChangeArrowheads="1"/>
          </p:cNvPicPr>
          <p:nvPr/>
        </p:nvPicPr>
        <p:blipFill>
          <a:blip r:embed="rId2"/>
          <a:srcRect/>
          <a:stretch>
            <a:fillRect/>
          </a:stretch>
        </p:blipFill>
        <p:spPr bwMode="auto">
          <a:xfrm>
            <a:off x="3786182" y="4000504"/>
            <a:ext cx="1905000" cy="1905000"/>
          </a:xfrm>
          <a:prstGeom prst="rect">
            <a:avLst/>
          </a:prstGeom>
          <a:noFill/>
        </p:spPr>
      </p:pic>
      <p:pic>
        <p:nvPicPr>
          <p:cNvPr id="93190" name="Picture 6" descr="Kaszubska Włóczęga"/>
          <p:cNvPicPr>
            <a:picLocks noChangeAspect="1" noChangeArrowheads="1"/>
          </p:cNvPicPr>
          <p:nvPr/>
        </p:nvPicPr>
        <p:blipFill>
          <a:blip r:embed="rId2"/>
          <a:srcRect/>
          <a:stretch>
            <a:fillRect/>
          </a:stretch>
        </p:blipFill>
        <p:spPr bwMode="auto">
          <a:xfrm>
            <a:off x="4714876" y="4000504"/>
            <a:ext cx="1905000" cy="19050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28596" y="1142984"/>
            <a:ext cx="8229600" cy="1143000"/>
          </a:xfrm>
        </p:spPr>
        <p:txBody>
          <a:bodyPr/>
          <a:lstStyle/>
          <a:p>
            <a:pPr algn="ctr"/>
            <a:r>
              <a:rPr lang="pl-PL" b="1" dirty="0" smtClean="0"/>
              <a:t>UKŁAD DOTYKU WPŁYWA NA:</a:t>
            </a:r>
            <a:endParaRPr lang="pl-PL" b="1" dirty="0"/>
          </a:p>
        </p:txBody>
      </p:sp>
      <p:sp>
        <p:nvSpPr>
          <p:cNvPr id="3" name="Symbol zastępczy zawartości 2"/>
          <p:cNvSpPr>
            <a:spLocks noGrp="1"/>
          </p:cNvSpPr>
          <p:nvPr>
            <p:ph idx="1"/>
          </p:nvPr>
        </p:nvSpPr>
        <p:spPr>
          <a:xfrm>
            <a:off x="500034" y="2571744"/>
            <a:ext cx="8229600" cy="2422214"/>
          </a:xfrm>
        </p:spPr>
        <p:txBody>
          <a:bodyPr/>
          <a:lstStyle/>
          <a:p>
            <a:pPr lvl="0" fontAlgn="base"/>
            <a:r>
              <a:rPr lang="pl-PL" dirty="0" smtClean="0"/>
              <a:t>Poznawanie swojego ciała;</a:t>
            </a:r>
          </a:p>
          <a:p>
            <a:pPr lvl="0" fontAlgn="base"/>
            <a:r>
              <a:rPr lang="pl-PL" dirty="0" smtClean="0"/>
              <a:t>Wczesne poznawanie przedmiotów;</a:t>
            </a:r>
          </a:p>
          <a:p>
            <a:pPr lvl="0" fontAlgn="base"/>
            <a:r>
              <a:rPr lang="pl-PL" dirty="0" smtClean="0"/>
              <a:t>Rozpoznawanie przedmiotów bez udziału wzroku;</a:t>
            </a:r>
          </a:p>
          <a:p>
            <a:pPr lvl="0" fontAlgn="base"/>
            <a:r>
              <a:rPr lang="pl-PL" dirty="0" smtClean="0"/>
              <a:t>Różnicowanie bodźców dotykowych;</a:t>
            </a:r>
          </a:p>
          <a:p>
            <a:pPr lvl="0" fontAlgn="base"/>
            <a:r>
              <a:rPr lang="pl-PL" dirty="0" smtClean="0"/>
              <a:t>Rozwój emocjonalny.</a:t>
            </a:r>
          </a:p>
          <a:p>
            <a:pPr>
              <a:buNone/>
            </a:pPr>
            <a:endParaRPr lang="pl-P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00034" y="642918"/>
            <a:ext cx="8229600" cy="846980"/>
          </a:xfrm>
        </p:spPr>
        <p:txBody>
          <a:bodyPr>
            <a:normAutofit/>
          </a:bodyPr>
          <a:lstStyle/>
          <a:p>
            <a:pPr algn="ctr"/>
            <a:r>
              <a:rPr lang="pl-PL" sz="4500" b="1" dirty="0" smtClean="0"/>
              <a:t>ZABURZENIA ZMYSŁU DOTYKU</a:t>
            </a:r>
            <a:endParaRPr lang="pl-PL" sz="4500" b="1" dirty="0"/>
          </a:p>
        </p:txBody>
      </p:sp>
      <p:sp>
        <p:nvSpPr>
          <p:cNvPr id="3" name="Symbol zastępczy zawartości 2"/>
          <p:cNvSpPr>
            <a:spLocks noGrp="1"/>
          </p:cNvSpPr>
          <p:nvPr>
            <p:ph idx="1"/>
          </p:nvPr>
        </p:nvSpPr>
        <p:spPr>
          <a:xfrm>
            <a:off x="428596" y="1571612"/>
            <a:ext cx="8229600" cy="2493652"/>
          </a:xfrm>
        </p:spPr>
        <p:txBody>
          <a:bodyPr/>
          <a:lstStyle/>
          <a:p>
            <a:pPr>
              <a:buNone/>
            </a:pPr>
            <a:r>
              <a:rPr lang="pl-PL" b="1" dirty="0" smtClean="0"/>
              <a:t>	Dzieci nadwrażliwe </a:t>
            </a:r>
            <a:r>
              <a:rPr lang="pl-PL" dirty="0" smtClean="0"/>
              <a:t>na dotyk unikają przytulania, dotykania brudzących substancji i jedzenia określonych produktów. Niektóre z nich chodzą na palcach, by uniknąć kontaktu z podłogą, albo niewłaściwie się zachowują, nie chcąc, żeby ktoś je czesał lub mył.</a:t>
            </a:r>
          </a:p>
          <a:p>
            <a:pPr>
              <a:buNone/>
            </a:pPr>
            <a:endParaRPr lang="pl-PL" dirty="0"/>
          </a:p>
        </p:txBody>
      </p:sp>
      <p:pic>
        <p:nvPicPr>
          <p:cNvPr id="94212" name="Picture 4" descr="Jak pokonać strach dziecka przed myciem włosów? - KobietaMag.pl"/>
          <p:cNvPicPr>
            <a:picLocks noChangeAspect="1" noChangeArrowheads="1"/>
          </p:cNvPicPr>
          <p:nvPr/>
        </p:nvPicPr>
        <p:blipFill>
          <a:blip r:embed="rId2"/>
          <a:srcRect/>
          <a:stretch>
            <a:fillRect/>
          </a:stretch>
        </p:blipFill>
        <p:spPr bwMode="auto">
          <a:xfrm>
            <a:off x="3000364" y="3786190"/>
            <a:ext cx="4214722" cy="2809815"/>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zepływ">
  <a:themeElements>
    <a:clrScheme name="Niestandardowy 16">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FF0000"/>
      </a:accent6>
      <a:hlink>
        <a:srgbClr val="5F5F5F"/>
      </a:hlink>
      <a:folHlink>
        <a:srgbClr val="919191"/>
      </a:folHlink>
    </a:clrScheme>
    <a:fontScheme name="Przepły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rzepły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130</TotalTime>
  <Words>1189</Words>
  <Application>Microsoft Office PowerPoint</Application>
  <PresentationFormat>Pokaz na ekranie (4:3)</PresentationFormat>
  <Paragraphs>158</Paragraphs>
  <Slides>27</Slides>
  <Notes>0</Notes>
  <HiddenSlides>0</HiddenSlides>
  <MMClips>0</MMClips>
  <ScaleCrop>false</ScaleCrop>
  <HeadingPairs>
    <vt:vector size="4" baseType="variant">
      <vt:variant>
        <vt:lpstr>Motyw</vt:lpstr>
      </vt:variant>
      <vt:variant>
        <vt:i4>1</vt:i4>
      </vt:variant>
      <vt:variant>
        <vt:lpstr>Tytuły slajdów</vt:lpstr>
      </vt:variant>
      <vt:variant>
        <vt:i4>27</vt:i4>
      </vt:variant>
    </vt:vector>
  </HeadingPairs>
  <TitlesOfParts>
    <vt:vector size="28" baseType="lpstr">
      <vt:lpstr>Przepływ</vt:lpstr>
      <vt:lpstr>ZMYSŁ DOTYKU</vt:lpstr>
      <vt:lpstr>DOTYK</vt:lpstr>
      <vt:lpstr>DOTYK</vt:lpstr>
      <vt:lpstr>DOTYK</vt:lpstr>
      <vt:lpstr>CZUCIE POWIERZCHNIOWE</vt:lpstr>
      <vt:lpstr>CZUCIE GŁEBOKIE- PROPRIOCEPCJA</vt:lpstr>
      <vt:lpstr>RÓWNOWAGA</vt:lpstr>
      <vt:lpstr>UKŁAD DOTYKU WPŁYWA NA:</vt:lpstr>
      <vt:lpstr>ZABURZENIA ZMYSŁU DOTYKU</vt:lpstr>
      <vt:lpstr>ZABURZENIA ZMYSŁU DOTYKU</vt:lpstr>
      <vt:lpstr>TERAPIA SI- PRZYZWYCZAJENIE DO BODŹCA </vt:lpstr>
      <vt:lpstr>PROPOZYCJE ZABAW</vt:lpstr>
      <vt:lpstr>PROPOZYCJE ZABAW</vt:lpstr>
      <vt:lpstr>PROPOZYCJE ZABAW</vt:lpstr>
      <vt:lpstr>PROPOZYCJE ZABAW</vt:lpstr>
      <vt:lpstr>PROPOZYCJE ZABAW</vt:lpstr>
      <vt:lpstr>PROPOZYCJE ZABAW</vt:lpstr>
      <vt:lpstr>PROPOZYCJE ZABAW</vt:lpstr>
      <vt:lpstr>PROPOZYCJE ZABAW</vt:lpstr>
      <vt:lpstr>PROPOZYCJE ZABAW</vt:lpstr>
      <vt:lpstr>PROPOZYCJE ZABAW</vt:lpstr>
      <vt:lpstr>PROPOZYCJE ZABAW</vt:lpstr>
      <vt:lpstr>PROPOZYCJE ZABAW</vt:lpstr>
      <vt:lpstr>PROPOZYCJE ZABAW</vt:lpstr>
      <vt:lpstr>PROPOZYCJE ZABAW</vt:lpstr>
      <vt:lpstr>PROPOZYCJE ZABAW</vt:lpstr>
      <vt:lpstr>MIŁEJ ZABAWY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ZMYSŁ DOTYKU</dc:title>
  <dc:creator>Tesia1</dc:creator>
  <cp:lastModifiedBy>Tesia1</cp:lastModifiedBy>
  <cp:revision>16</cp:revision>
  <dcterms:created xsi:type="dcterms:W3CDTF">2020-05-28T13:09:58Z</dcterms:created>
  <dcterms:modified xsi:type="dcterms:W3CDTF">2020-12-06T13:05:40Z</dcterms:modified>
</cp:coreProperties>
</file>