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89750" cy="1002188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490391-E7CE-EAD8-D674-F0AED73D5F65}"/>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96212BF2-2B43-2C96-8244-92BD7B4E85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33843D28-7BA8-3B85-42F5-B777AD5F9795}"/>
              </a:ext>
            </a:extLst>
          </p:cNvPr>
          <p:cNvSpPr>
            <a:spLocks noGrp="1"/>
          </p:cNvSpPr>
          <p:nvPr>
            <p:ph type="dt" sz="half" idx="10"/>
          </p:nvPr>
        </p:nvSpPr>
        <p:spPr/>
        <p:txBody>
          <a:bodyPr/>
          <a:lstStyle/>
          <a:p>
            <a:fld id="{7ADAC278-735D-4F5A-A174-70AFAF5508C9}" type="datetimeFigureOut">
              <a:rPr lang="pl-PL" smtClean="0"/>
              <a:t>22.11.2022</a:t>
            </a:fld>
            <a:endParaRPr lang="pl-PL"/>
          </a:p>
        </p:txBody>
      </p:sp>
      <p:sp>
        <p:nvSpPr>
          <p:cNvPr id="5" name="Symbol zastępczy stopki 4">
            <a:extLst>
              <a:ext uri="{FF2B5EF4-FFF2-40B4-BE49-F238E27FC236}">
                <a16:creationId xmlns:a16="http://schemas.microsoft.com/office/drawing/2014/main" id="{FADB2367-3AC1-E324-679B-4365DB80D6C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DA67D98-CE98-66D0-5FEC-9A431F9F7AF7}"/>
              </a:ext>
            </a:extLst>
          </p:cNvPr>
          <p:cNvSpPr>
            <a:spLocks noGrp="1"/>
          </p:cNvSpPr>
          <p:nvPr>
            <p:ph type="sldNum" sz="quarter" idx="12"/>
          </p:nvPr>
        </p:nvSpPr>
        <p:spPr/>
        <p:txBody>
          <a:bodyPr/>
          <a:lstStyle/>
          <a:p>
            <a:fld id="{4CD9D3A5-DC2E-46F0-ADDA-AC963FC06F06}" type="slidenum">
              <a:rPr lang="pl-PL" smtClean="0"/>
              <a:t>‹#›</a:t>
            </a:fld>
            <a:endParaRPr lang="pl-PL"/>
          </a:p>
        </p:txBody>
      </p:sp>
    </p:spTree>
    <p:extLst>
      <p:ext uri="{BB962C8B-B14F-4D97-AF65-F5344CB8AC3E}">
        <p14:creationId xmlns:p14="http://schemas.microsoft.com/office/powerpoint/2010/main" val="72573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250D3D-F5FA-31A7-DAD7-62FA65C04A39}"/>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434F8ED-51ED-ADF8-F3A6-039D59B1063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5903A6F-7731-FEB9-6480-85149B5F0865}"/>
              </a:ext>
            </a:extLst>
          </p:cNvPr>
          <p:cNvSpPr>
            <a:spLocks noGrp="1"/>
          </p:cNvSpPr>
          <p:nvPr>
            <p:ph type="dt" sz="half" idx="10"/>
          </p:nvPr>
        </p:nvSpPr>
        <p:spPr/>
        <p:txBody>
          <a:bodyPr/>
          <a:lstStyle/>
          <a:p>
            <a:fld id="{7ADAC278-735D-4F5A-A174-70AFAF5508C9}" type="datetimeFigureOut">
              <a:rPr lang="pl-PL" smtClean="0"/>
              <a:t>22.11.2022</a:t>
            </a:fld>
            <a:endParaRPr lang="pl-PL"/>
          </a:p>
        </p:txBody>
      </p:sp>
      <p:sp>
        <p:nvSpPr>
          <p:cNvPr id="5" name="Symbol zastępczy stopki 4">
            <a:extLst>
              <a:ext uri="{FF2B5EF4-FFF2-40B4-BE49-F238E27FC236}">
                <a16:creationId xmlns:a16="http://schemas.microsoft.com/office/drawing/2014/main" id="{A1A386AE-1B94-9A9F-5154-124DD793DAC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79D2F66-EF2E-43BC-38A7-152BA323DDE3}"/>
              </a:ext>
            </a:extLst>
          </p:cNvPr>
          <p:cNvSpPr>
            <a:spLocks noGrp="1"/>
          </p:cNvSpPr>
          <p:nvPr>
            <p:ph type="sldNum" sz="quarter" idx="12"/>
          </p:nvPr>
        </p:nvSpPr>
        <p:spPr/>
        <p:txBody>
          <a:bodyPr/>
          <a:lstStyle/>
          <a:p>
            <a:fld id="{4CD9D3A5-DC2E-46F0-ADDA-AC963FC06F06}" type="slidenum">
              <a:rPr lang="pl-PL" smtClean="0"/>
              <a:t>‹#›</a:t>
            </a:fld>
            <a:endParaRPr lang="pl-PL"/>
          </a:p>
        </p:txBody>
      </p:sp>
    </p:spTree>
    <p:extLst>
      <p:ext uri="{BB962C8B-B14F-4D97-AF65-F5344CB8AC3E}">
        <p14:creationId xmlns:p14="http://schemas.microsoft.com/office/powerpoint/2010/main" val="281891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08EB537-BA7E-2B90-9B50-57F67D8FB185}"/>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C54B2996-5DDB-F715-D34F-A405EBDD6888}"/>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E801B5B-3022-94DE-2F80-F72C66ACBF54}"/>
              </a:ext>
            </a:extLst>
          </p:cNvPr>
          <p:cNvSpPr>
            <a:spLocks noGrp="1"/>
          </p:cNvSpPr>
          <p:nvPr>
            <p:ph type="dt" sz="half" idx="10"/>
          </p:nvPr>
        </p:nvSpPr>
        <p:spPr/>
        <p:txBody>
          <a:bodyPr/>
          <a:lstStyle/>
          <a:p>
            <a:fld id="{7ADAC278-735D-4F5A-A174-70AFAF5508C9}" type="datetimeFigureOut">
              <a:rPr lang="pl-PL" smtClean="0"/>
              <a:t>22.11.2022</a:t>
            </a:fld>
            <a:endParaRPr lang="pl-PL"/>
          </a:p>
        </p:txBody>
      </p:sp>
      <p:sp>
        <p:nvSpPr>
          <p:cNvPr id="5" name="Symbol zastępczy stopki 4">
            <a:extLst>
              <a:ext uri="{FF2B5EF4-FFF2-40B4-BE49-F238E27FC236}">
                <a16:creationId xmlns:a16="http://schemas.microsoft.com/office/drawing/2014/main" id="{DCB4DD2D-5359-4B93-1D9C-DD71A32E5A0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33109A8-55A9-623C-252C-59A3DD6BAA5F}"/>
              </a:ext>
            </a:extLst>
          </p:cNvPr>
          <p:cNvSpPr>
            <a:spLocks noGrp="1"/>
          </p:cNvSpPr>
          <p:nvPr>
            <p:ph type="sldNum" sz="quarter" idx="12"/>
          </p:nvPr>
        </p:nvSpPr>
        <p:spPr/>
        <p:txBody>
          <a:bodyPr/>
          <a:lstStyle/>
          <a:p>
            <a:fld id="{4CD9D3A5-DC2E-46F0-ADDA-AC963FC06F06}" type="slidenum">
              <a:rPr lang="pl-PL" smtClean="0"/>
              <a:t>‹#›</a:t>
            </a:fld>
            <a:endParaRPr lang="pl-PL"/>
          </a:p>
        </p:txBody>
      </p:sp>
    </p:spTree>
    <p:extLst>
      <p:ext uri="{BB962C8B-B14F-4D97-AF65-F5344CB8AC3E}">
        <p14:creationId xmlns:p14="http://schemas.microsoft.com/office/powerpoint/2010/main" val="248916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3A752C-66CB-1871-C88F-83C2ED20EDF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4B35ADF-D12A-71A1-9160-050E7FFBE478}"/>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78AFFA6-7BC0-7CCA-74D0-03586BCC9F6D}"/>
              </a:ext>
            </a:extLst>
          </p:cNvPr>
          <p:cNvSpPr>
            <a:spLocks noGrp="1"/>
          </p:cNvSpPr>
          <p:nvPr>
            <p:ph type="dt" sz="half" idx="10"/>
          </p:nvPr>
        </p:nvSpPr>
        <p:spPr/>
        <p:txBody>
          <a:bodyPr/>
          <a:lstStyle/>
          <a:p>
            <a:fld id="{7ADAC278-735D-4F5A-A174-70AFAF5508C9}" type="datetimeFigureOut">
              <a:rPr lang="pl-PL" smtClean="0"/>
              <a:t>22.11.2022</a:t>
            </a:fld>
            <a:endParaRPr lang="pl-PL"/>
          </a:p>
        </p:txBody>
      </p:sp>
      <p:sp>
        <p:nvSpPr>
          <p:cNvPr id="5" name="Symbol zastępczy stopki 4">
            <a:extLst>
              <a:ext uri="{FF2B5EF4-FFF2-40B4-BE49-F238E27FC236}">
                <a16:creationId xmlns:a16="http://schemas.microsoft.com/office/drawing/2014/main" id="{50DAD2F9-8648-A1D2-48EF-7F735E0649D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78C344D-BF08-C1AF-42AF-81FCCBD1E46F}"/>
              </a:ext>
            </a:extLst>
          </p:cNvPr>
          <p:cNvSpPr>
            <a:spLocks noGrp="1"/>
          </p:cNvSpPr>
          <p:nvPr>
            <p:ph type="sldNum" sz="quarter" idx="12"/>
          </p:nvPr>
        </p:nvSpPr>
        <p:spPr/>
        <p:txBody>
          <a:bodyPr/>
          <a:lstStyle/>
          <a:p>
            <a:fld id="{4CD9D3A5-DC2E-46F0-ADDA-AC963FC06F06}" type="slidenum">
              <a:rPr lang="pl-PL" smtClean="0"/>
              <a:t>‹#›</a:t>
            </a:fld>
            <a:endParaRPr lang="pl-PL"/>
          </a:p>
        </p:txBody>
      </p:sp>
    </p:spTree>
    <p:extLst>
      <p:ext uri="{BB962C8B-B14F-4D97-AF65-F5344CB8AC3E}">
        <p14:creationId xmlns:p14="http://schemas.microsoft.com/office/powerpoint/2010/main" val="318888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2DC1B8-99A4-DEB8-3F54-30E2A4567901}"/>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130C73B8-24E0-5488-F54E-F625D60786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81DB7C05-DA9F-2697-896B-3A8862516FF8}"/>
              </a:ext>
            </a:extLst>
          </p:cNvPr>
          <p:cNvSpPr>
            <a:spLocks noGrp="1"/>
          </p:cNvSpPr>
          <p:nvPr>
            <p:ph type="dt" sz="half" idx="10"/>
          </p:nvPr>
        </p:nvSpPr>
        <p:spPr/>
        <p:txBody>
          <a:bodyPr/>
          <a:lstStyle/>
          <a:p>
            <a:fld id="{7ADAC278-735D-4F5A-A174-70AFAF5508C9}" type="datetimeFigureOut">
              <a:rPr lang="pl-PL" smtClean="0"/>
              <a:t>22.11.2022</a:t>
            </a:fld>
            <a:endParaRPr lang="pl-PL"/>
          </a:p>
        </p:txBody>
      </p:sp>
      <p:sp>
        <p:nvSpPr>
          <p:cNvPr id="5" name="Symbol zastępczy stopki 4">
            <a:extLst>
              <a:ext uri="{FF2B5EF4-FFF2-40B4-BE49-F238E27FC236}">
                <a16:creationId xmlns:a16="http://schemas.microsoft.com/office/drawing/2014/main" id="{113A83A1-D74A-4085-BBFB-36D8BE56FFE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3496232-F6E9-7CFF-81CA-56DF107D381E}"/>
              </a:ext>
            </a:extLst>
          </p:cNvPr>
          <p:cNvSpPr>
            <a:spLocks noGrp="1"/>
          </p:cNvSpPr>
          <p:nvPr>
            <p:ph type="sldNum" sz="quarter" idx="12"/>
          </p:nvPr>
        </p:nvSpPr>
        <p:spPr/>
        <p:txBody>
          <a:bodyPr/>
          <a:lstStyle/>
          <a:p>
            <a:fld id="{4CD9D3A5-DC2E-46F0-ADDA-AC963FC06F06}" type="slidenum">
              <a:rPr lang="pl-PL" smtClean="0"/>
              <a:t>‹#›</a:t>
            </a:fld>
            <a:endParaRPr lang="pl-PL"/>
          </a:p>
        </p:txBody>
      </p:sp>
    </p:spTree>
    <p:extLst>
      <p:ext uri="{BB962C8B-B14F-4D97-AF65-F5344CB8AC3E}">
        <p14:creationId xmlns:p14="http://schemas.microsoft.com/office/powerpoint/2010/main" val="65806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E0612B-5114-31A4-15FE-16FDEF17B49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C6A99B6-57B1-CF5E-BBAC-3F8D54EBB90A}"/>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7D25B4AC-3CE7-7643-CD9B-0D10BED2E47C}"/>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A9144960-6797-90E5-5B8E-CF39D3DFE860}"/>
              </a:ext>
            </a:extLst>
          </p:cNvPr>
          <p:cNvSpPr>
            <a:spLocks noGrp="1"/>
          </p:cNvSpPr>
          <p:nvPr>
            <p:ph type="dt" sz="half" idx="10"/>
          </p:nvPr>
        </p:nvSpPr>
        <p:spPr/>
        <p:txBody>
          <a:bodyPr/>
          <a:lstStyle/>
          <a:p>
            <a:fld id="{7ADAC278-735D-4F5A-A174-70AFAF5508C9}" type="datetimeFigureOut">
              <a:rPr lang="pl-PL" smtClean="0"/>
              <a:t>22.11.2022</a:t>
            </a:fld>
            <a:endParaRPr lang="pl-PL"/>
          </a:p>
        </p:txBody>
      </p:sp>
      <p:sp>
        <p:nvSpPr>
          <p:cNvPr id="6" name="Symbol zastępczy stopki 5">
            <a:extLst>
              <a:ext uri="{FF2B5EF4-FFF2-40B4-BE49-F238E27FC236}">
                <a16:creationId xmlns:a16="http://schemas.microsoft.com/office/drawing/2014/main" id="{593CF330-4FEB-819F-6DC3-5B6281BFC7E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7477D8F-665C-5017-460F-8FE21A13A624}"/>
              </a:ext>
            </a:extLst>
          </p:cNvPr>
          <p:cNvSpPr>
            <a:spLocks noGrp="1"/>
          </p:cNvSpPr>
          <p:nvPr>
            <p:ph type="sldNum" sz="quarter" idx="12"/>
          </p:nvPr>
        </p:nvSpPr>
        <p:spPr/>
        <p:txBody>
          <a:bodyPr/>
          <a:lstStyle/>
          <a:p>
            <a:fld id="{4CD9D3A5-DC2E-46F0-ADDA-AC963FC06F06}" type="slidenum">
              <a:rPr lang="pl-PL" smtClean="0"/>
              <a:t>‹#›</a:t>
            </a:fld>
            <a:endParaRPr lang="pl-PL"/>
          </a:p>
        </p:txBody>
      </p:sp>
    </p:spTree>
    <p:extLst>
      <p:ext uri="{BB962C8B-B14F-4D97-AF65-F5344CB8AC3E}">
        <p14:creationId xmlns:p14="http://schemas.microsoft.com/office/powerpoint/2010/main" val="270277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5CDBF8-809E-6DAB-0675-92B73904E9BC}"/>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3614948C-4DB0-C725-CA5F-C1CAACFFCE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A07613EB-4310-E1A0-D688-7837F537B15B}"/>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F713B0E7-B8AA-FF16-486E-F8CF0ADB0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CFFFE6D9-A189-622B-1E62-EB43CF314A3B}"/>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F83A9B8F-A2DE-B78C-9DDE-87593DAAD6E9}"/>
              </a:ext>
            </a:extLst>
          </p:cNvPr>
          <p:cNvSpPr>
            <a:spLocks noGrp="1"/>
          </p:cNvSpPr>
          <p:nvPr>
            <p:ph type="dt" sz="half" idx="10"/>
          </p:nvPr>
        </p:nvSpPr>
        <p:spPr/>
        <p:txBody>
          <a:bodyPr/>
          <a:lstStyle/>
          <a:p>
            <a:fld id="{7ADAC278-735D-4F5A-A174-70AFAF5508C9}" type="datetimeFigureOut">
              <a:rPr lang="pl-PL" smtClean="0"/>
              <a:t>22.11.2022</a:t>
            </a:fld>
            <a:endParaRPr lang="pl-PL"/>
          </a:p>
        </p:txBody>
      </p:sp>
      <p:sp>
        <p:nvSpPr>
          <p:cNvPr id="8" name="Symbol zastępczy stopki 7">
            <a:extLst>
              <a:ext uri="{FF2B5EF4-FFF2-40B4-BE49-F238E27FC236}">
                <a16:creationId xmlns:a16="http://schemas.microsoft.com/office/drawing/2014/main" id="{0302212B-9518-466E-8754-136BDCAD5409}"/>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D8FE6A3F-5B96-5701-AA83-2051CA5B4C61}"/>
              </a:ext>
            </a:extLst>
          </p:cNvPr>
          <p:cNvSpPr>
            <a:spLocks noGrp="1"/>
          </p:cNvSpPr>
          <p:nvPr>
            <p:ph type="sldNum" sz="quarter" idx="12"/>
          </p:nvPr>
        </p:nvSpPr>
        <p:spPr/>
        <p:txBody>
          <a:bodyPr/>
          <a:lstStyle/>
          <a:p>
            <a:fld id="{4CD9D3A5-DC2E-46F0-ADDA-AC963FC06F06}" type="slidenum">
              <a:rPr lang="pl-PL" smtClean="0"/>
              <a:t>‹#›</a:t>
            </a:fld>
            <a:endParaRPr lang="pl-PL"/>
          </a:p>
        </p:txBody>
      </p:sp>
    </p:spTree>
    <p:extLst>
      <p:ext uri="{BB962C8B-B14F-4D97-AF65-F5344CB8AC3E}">
        <p14:creationId xmlns:p14="http://schemas.microsoft.com/office/powerpoint/2010/main" val="236283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E57509-359C-6F91-CF1E-B318671C2A2D}"/>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75113E02-49A4-C9CA-4192-59C8F99901A9}"/>
              </a:ext>
            </a:extLst>
          </p:cNvPr>
          <p:cNvSpPr>
            <a:spLocks noGrp="1"/>
          </p:cNvSpPr>
          <p:nvPr>
            <p:ph type="dt" sz="half" idx="10"/>
          </p:nvPr>
        </p:nvSpPr>
        <p:spPr/>
        <p:txBody>
          <a:bodyPr/>
          <a:lstStyle/>
          <a:p>
            <a:fld id="{7ADAC278-735D-4F5A-A174-70AFAF5508C9}" type="datetimeFigureOut">
              <a:rPr lang="pl-PL" smtClean="0"/>
              <a:t>22.11.2022</a:t>
            </a:fld>
            <a:endParaRPr lang="pl-PL"/>
          </a:p>
        </p:txBody>
      </p:sp>
      <p:sp>
        <p:nvSpPr>
          <p:cNvPr id="4" name="Symbol zastępczy stopki 3">
            <a:extLst>
              <a:ext uri="{FF2B5EF4-FFF2-40B4-BE49-F238E27FC236}">
                <a16:creationId xmlns:a16="http://schemas.microsoft.com/office/drawing/2014/main" id="{0850C353-6BDA-203C-8BAD-79B5BBE49655}"/>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F04121D5-7899-67AB-A376-7C9F0E182EE0}"/>
              </a:ext>
            </a:extLst>
          </p:cNvPr>
          <p:cNvSpPr>
            <a:spLocks noGrp="1"/>
          </p:cNvSpPr>
          <p:nvPr>
            <p:ph type="sldNum" sz="quarter" idx="12"/>
          </p:nvPr>
        </p:nvSpPr>
        <p:spPr/>
        <p:txBody>
          <a:bodyPr/>
          <a:lstStyle/>
          <a:p>
            <a:fld id="{4CD9D3A5-DC2E-46F0-ADDA-AC963FC06F06}" type="slidenum">
              <a:rPr lang="pl-PL" smtClean="0"/>
              <a:t>‹#›</a:t>
            </a:fld>
            <a:endParaRPr lang="pl-PL"/>
          </a:p>
        </p:txBody>
      </p:sp>
    </p:spTree>
    <p:extLst>
      <p:ext uri="{BB962C8B-B14F-4D97-AF65-F5344CB8AC3E}">
        <p14:creationId xmlns:p14="http://schemas.microsoft.com/office/powerpoint/2010/main" val="401187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A5060F8-7AF3-6BE0-BAB0-0B6E478DF7F3}"/>
              </a:ext>
            </a:extLst>
          </p:cNvPr>
          <p:cNvSpPr>
            <a:spLocks noGrp="1"/>
          </p:cNvSpPr>
          <p:nvPr>
            <p:ph type="dt" sz="half" idx="10"/>
          </p:nvPr>
        </p:nvSpPr>
        <p:spPr/>
        <p:txBody>
          <a:bodyPr/>
          <a:lstStyle/>
          <a:p>
            <a:fld id="{7ADAC278-735D-4F5A-A174-70AFAF5508C9}" type="datetimeFigureOut">
              <a:rPr lang="pl-PL" smtClean="0"/>
              <a:t>22.11.2022</a:t>
            </a:fld>
            <a:endParaRPr lang="pl-PL"/>
          </a:p>
        </p:txBody>
      </p:sp>
      <p:sp>
        <p:nvSpPr>
          <p:cNvPr id="3" name="Symbol zastępczy stopki 2">
            <a:extLst>
              <a:ext uri="{FF2B5EF4-FFF2-40B4-BE49-F238E27FC236}">
                <a16:creationId xmlns:a16="http://schemas.microsoft.com/office/drawing/2014/main" id="{358C57D4-43FB-1960-5A97-0E639D40430F}"/>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655E8BB5-6224-4124-CBB8-E66029489B92}"/>
              </a:ext>
            </a:extLst>
          </p:cNvPr>
          <p:cNvSpPr>
            <a:spLocks noGrp="1"/>
          </p:cNvSpPr>
          <p:nvPr>
            <p:ph type="sldNum" sz="quarter" idx="12"/>
          </p:nvPr>
        </p:nvSpPr>
        <p:spPr/>
        <p:txBody>
          <a:bodyPr/>
          <a:lstStyle/>
          <a:p>
            <a:fld id="{4CD9D3A5-DC2E-46F0-ADDA-AC963FC06F06}" type="slidenum">
              <a:rPr lang="pl-PL" smtClean="0"/>
              <a:t>‹#›</a:t>
            </a:fld>
            <a:endParaRPr lang="pl-PL"/>
          </a:p>
        </p:txBody>
      </p:sp>
    </p:spTree>
    <p:extLst>
      <p:ext uri="{BB962C8B-B14F-4D97-AF65-F5344CB8AC3E}">
        <p14:creationId xmlns:p14="http://schemas.microsoft.com/office/powerpoint/2010/main" val="47603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B807D8-9CB4-6630-4EA7-C33EE0F8E4A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C320BC63-DD60-5152-6AB4-C975F8DA30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FC6C85A0-F5F1-D07E-63AB-07C011346C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CC6D106-B543-0A89-405E-2044A90C495A}"/>
              </a:ext>
            </a:extLst>
          </p:cNvPr>
          <p:cNvSpPr>
            <a:spLocks noGrp="1"/>
          </p:cNvSpPr>
          <p:nvPr>
            <p:ph type="dt" sz="half" idx="10"/>
          </p:nvPr>
        </p:nvSpPr>
        <p:spPr/>
        <p:txBody>
          <a:bodyPr/>
          <a:lstStyle/>
          <a:p>
            <a:fld id="{7ADAC278-735D-4F5A-A174-70AFAF5508C9}" type="datetimeFigureOut">
              <a:rPr lang="pl-PL" smtClean="0"/>
              <a:t>22.11.2022</a:t>
            </a:fld>
            <a:endParaRPr lang="pl-PL"/>
          </a:p>
        </p:txBody>
      </p:sp>
      <p:sp>
        <p:nvSpPr>
          <p:cNvPr id="6" name="Symbol zastępczy stopki 5">
            <a:extLst>
              <a:ext uri="{FF2B5EF4-FFF2-40B4-BE49-F238E27FC236}">
                <a16:creationId xmlns:a16="http://schemas.microsoft.com/office/drawing/2014/main" id="{AD1142DA-6F32-4E82-CBBA-E28E196547B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0DDD68D-7100-8C14-0A6E-C853880A5445}"/>
              </a:ext>
            </a:extLst>
          </p:cNvPr>
          <p:cNvSpPr>
            <a:spLocks noGrp="1"/>
          </p:cNvSpPr>
          <p:nvPr>
            <p:ph type="sldNum" sz="quarter" idx="12"/>
          </p:nvPr>
        </p:nvSpPr>
        <p:spPr/>
        <p:txBody>
          <a:bodyPr/>
          <a:lstStyle/>
          <a:p>
            <a:fld id="{4CD9D3A5-DC2E-46F0-ADDA-AC963FC06F06}" type="slidenum">
              <a:rPr lang="pl-PL" smtClean="0"/>
              <a:t>‹#›</a:t>
            </a:fld>
            <a:endParaRPr lang="pl-PL"/>
          </a:p>
        </p:txBody>
      </p:sp>
    </p:spTree>
    <p:extLst>
      <p:ext uri="{BB962C8B-B14F-4D97-AF65-F5344CB8AC3E}">
        <p14:creationId xmlns:p14="http://schemas.microsoft.com/office/powerpoint/2010/main" val="12983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7AA18E-CC98-3B93-4A16-460EC4AE1BF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06081AD8-F0F6-F00C-404C-23DC7E712B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C8D4D27B-FAEB-3C69-91AD-DA0C0CC4AC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1077F2D-17C8-3036-60F8-381BBAB112E8}"/>
              </a:ext>
            </a:extLst>
          </p:cNvPr>
          <p:cNvSpPr>
            <a:spLocks noGrp="1"/>
          </p:cNvSpPr>
          <p:nvPr>
            <p:ph type="dt" sz="half" idx="10"/>
          </p:nvPr>
        </p:nvSpPr>
        <p:spPr/>
        <p:txBody>
          <a:bodyPr/>
          <a:lstStyle/>
          <a:p>
            <a:fld id="{7ADAC278-735D-4F5A-A174-70AFAF5508C9}" type="datetimeFigureOut">
              <a:rPr lang="pl-PL" smtClean="0"/>
              <a:t>22.11.2022</a:t>
            </a:fld>
            <a:endParaRPr lang="pl-PL"/>
          </a:p>
        </p:txBody>
      </p:sp>
      <p:sp>
        <p:nvSpPr>
          <p:cNvPr id="6" name="Symbol zastępczy stopki 5">
            <a:extLst>
              <a:ext uri="{FF2B5EF4-FFF2-40B4-BE49-F238E27FC236}">
                <a16:creationId xmlns:a16="http://schemas.microsoft.com/office/drawing/2014/main" id="{DA462451-C72B-36FF-F7E8-04D07FF3A1A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B1F8B2D-C7BA-834D-A361-AF2F687593B4}"/>
              </a:ext>
            </a:extLst>
          </p:cNvPr>
          <p:cNvSpPr>
            <a:spLocks noGrp="1"/>
          </p:cNvSpPr>
          <p:nvPr>
            <p:ph type="sldNum" sz="quarter" idx="12"/>
          </p:nvPr>
        </p:nvSpPr>
        <p:spPr/>
        <p:txBody>
          <a:bodyPr/>
          <a:lstStyle/>
          <a:p>
            <a:fld id="{4CD9D3A5-DC2E-46F0-ADDA-AC963FC06F06}" type="slidenum">
              <a:rPr lang="pl-PL" smtClean="0"/>
              <a:t>‹#›</a:t>
            </a:fld>
            <a:endParaRPr lang="pl-PL"/>
          </a:p>
        </p:txBody>
      </p:sp>
    </p:spTree>
    <p:extLst>
      <p:ext uri="{BB962C8B-B14F-4D97-AF65-F5344CB8AC3E}">
        <p14:creationId xmlns:p14="http://schemas.microsoft.com/office/powerpoint/2010/main" val="3454467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74538C4F-BA07-F974-089D-DAB89ADA1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60AA82E0-3E92-280F-6141-5ADEB5FB1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912496D-3A93-F125-92DB-90A9A1DDA4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AC278-735D-4F5A-A174-70AFAF5508C9}" type="datetimeFigureOut">
              <a:rPr lang="pl-PL" smtClean="0"/>
              <a:t>22.11.2022</a:t>
            </a:fld>
            <a:endParaRPr lang="pl-PL"/>
          </a:p>
        </p:txBody>
      </p:sp>
      <p:sp>
        <p:nvSpPr>
          <p:cNvPr id="5" name="Symbol zastępczy stopki 4">
            <a:extLst>
              <a:ext uri="{FF2B5EF4-FFF2-40B4-BE49-F238E27FC236}">
                <a16:creationId xmlns:a16="http://schemas.microsoft.com/office/drawing/2014/main" id="{933E66D0-642E-ABFB-EE20-F29CA8FBC6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301DC1A2-D636-4238-B28A-24FCBAFE0F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9D3A5-DC2E-46F0-ADDA-AC963FC06F06}" type="slidenum">
              <a:rPr lang="pl-PL" smtClean="0"/>
              <a:t>‹#›</a:t>
            </a:fld>
            <a:endParaRPr lang="pl-PL"/>
          </a:p>
        </p:txBody>
      </p:sp>
    </p:spTree>
    <p:extLst>
      <p:ext uri="{BB962C8B-B14F-4D97-AF65-F5344CB8AC3E}">
        <p14:creationId xmlns:p14="http://schemas.microsoft.com/office/powerpoint/2010/main" val="2871850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717574-FEB0-557B-DC8A-F0AE874E0548}"/>
              </a:ext>
            </a:extLst>
          </p:cNvPr>
          <p:cNvSpPr>
            <a:spLocks noGrp="1"/>
          </p:cNvSpPr>
          <p:nvPr>
            <p:ph type="title"/>
          </p:nvPr>
        </p:nvSpPr>
        <p:spPr>
          <a:xfrm>
            <a:off x="838200" y="365126"/>
            <a:ext cx="10515600" cy="1321631"/>
          </a:xfrm>
        </p:spPr>
        <p:txBody>
          <a:bodyPr>
            <a:normAutofit fontScale="90000"/>
          </a:bodyPr>
          <a:lstStyle/>
          <a:p>
            <a:r>
              <a:rPr lang="pl-PL" sz="107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Empatia </a:t>
            </a:r>
            <a:br>
              <a:rPr lang="pl-PL" sz="1800" dirty="0">
                <a:effectLst/>
                <a:latin typeface="Times New Roman" panose="02020603050405020304" pitchFamily="18" charset="0"/>
                <a:ea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F4948BCE-D565-C726-718E-5B5489ED5E6C}"/>
              </a:ext>
            </a:extLst>
          </p:cNvPr>
          <p:cNvSpPr>
            <a:spLocks noGrp="1"/>
          </p:cNvSpPr>
          <p:nvPr>
            <p:ph idx="1"/>
          </p:nvPr>
        </p:nvSpPr>
        <p:spPr>
          <a:xfrm>
            <a:off x="838200" y="5335480"/>
            <a:ext cx="10515600" cy="1157393"/>
          </a:xfrm>
        </p:spPr>
        <p:txBody>
          <a:bodyPr>
            <a:normAutofit fontScale="85000" lnSpcReduction="20000"/>
          </a:bodyPr>
          <a:lstStyle/>
          <a:p>
            <a:pPr marL="0" indent="0">
              <a:buNone/>
            </a:pPr>
            <a:r>
              <a:rPr lang="pl-PL" dirty="0"/>
              <a:t>                                                                                                                Opracowały:</a:t>
            </a:r>
          </a:p>
          <a:p>
            <a:pPr marL="0" indent="0" algn="r">
              <a:buNone/>
            </a:pPr>
            <a:r>
              <a:rPr lang="pl-PL" dirty="0"/>
              <a:t>Malwina Chronowska</a:t>
            </a:r>
          </a:p>
          <a:p>
            <a:pPr marL="0" indent="0">
              <a:buNone/>
            </a:pPr>
            <a:r>
              <a:rPr lang="pl-PL"/>
              <a:t>                                                                                                                 Katarzyna </a:t>
            </a:r>
            <a:r>
              <a:rPr lang="pl-PL" dirty="0" err="1"/>
              <a:t>Słupik</a:t>
            </a:r>
            <a:endParaRPr lang="pl-PL" dirty="0"/>
          </a:p>
        </p:txBody>
      </p:sp>
      <p:pic>
        <p:nvPicPr>
          <p:cNvPr id="4" name="Obraz 3" descr="Empatia – co to znaczy, przykłady empatii, jak nauczyć dziecko empatii">
            <a:extLst>
              <a:ext uri="{FF2B5EF4-FFF2-40B4-BE49-F238E27FC236}">
                <a16:creationId xmlns:a16="http://schemas.microsoft.com/office/drawing/2014/main" id="{37F960F1-3322-64CC-25EF-CF20134FC3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5860" y="1714182"/>
            <a:ext cx="5211192" cy="3429635"/>
          </a:xfrm>
          <a:prstGeom prst="rect">
            <a:avLst/>
          </a:prstGeom>
          <a:noFill/>
          <a:ln>
            <a:noFill/>
          </a:ln>
        </p:spPr>
      </p:pic>
    </p:spTree>
    <p:extLst>
      <p:ext uri="{BB962C8B-B14F-4D97-AF65-F5344CB8AC3E}">
        <p14:creationId xmlns:p14="http://schemas.microsoft.com/office/powerpoint/2010/main" val="2390849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7FC8E3-24B7-F72D-A6D4-C893BE94A2AE}"/>
              </a:ext>
            </a:extLst>
          </p:cNvPr>
          <p:cNvSpPr>
            <a:spLocks noGrp="1"/>
          </p:cNvSpPr>
          <p:nvPr>
            <p:ph type="title"/>
          </p:nvPr>
        </p:nvSpPr>
        <p:spPr>
          <a:xfrm>
            <a:off x="838200" y="365125"/>
            <a:ext cx="10515600" cy="753461"/>
          </a:xfrm>
        </p:spPr>
        <p:txBody>
          <a:bodyPr>
            <a:normAutofit fontScale="90000"/>
          </a:bodyPr>
          <a:lstStyle/>
          <a:p>
            <a:r>
              <a:rPr lang="pl-PL" sz="4900" b="1" dirty="0">
                <a:effectLst/>
                <a:latin typeface="Calibri" panose="020F0502020204030204" pitchFamily="34" charset="0"/>
                <a:ea typeface="Calibri" panose="020F0502020204030204" pitchFamily="34" charset="0"/>
                <a:cs typeface="Times New Roman" panose="02020603050405020304" pitchFamily="18" charset="0"/>
              </a:rPr>
              <a:t>Rozmawiaj o uczuciach</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39750147-6701-8E07-4AB0-D875780BDDFE}"/>
              </a:ext>
            </a:extLst>
          </p:cNvPr>
          <p:cNvSpPr>
            <a:spLocks noGrp="1"/>
          </p:cNvSpPr>
          <p:nvPr>
            <p:ph idx="1"/>
          </p:nvPr>
        </p:nvSpPr>
        <p:spPr>
          <a:xfrm>
            <a:off x="838200" y="941981"/>
            <a:ext cx="10515600" cy="5982602"/>
          </a:xfrm>
        </p:spPr>
        <p:txBody>
          <a:bodyPr>
            <a:normAutofit fontScale="92500" lnSpcReduction="10000"/>
          </a:bodyPr>
          <a:lstStyle/>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	Ponieważ są one bardzo trudne</a:t>
            </a:r>
          </a:p>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 do opisania, zamiast robić dziecku wykład</a:t>
            </a:r>
          </a:p>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 czym jest złość, strach czy radość,</a:t>
            </a:r>
          </a:p>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 lepiej na bieżąco tłumaczyć jak nazywa się to,</a:t>
            </a:r>
          </a:p>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 co w danym momencie czuje.</a:t>
            </a:r>
          </a:p>
          <a:p>
            <a:pPr marL="0" indent="0">
              <a:buNone/>
            </a:pP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3000" dirty="0">
                <a:effectLst/>
                <a:latin typeface="Calibri" panose="020F0502020204030204" pitchFamily="34" charset="0"/>
                <a:ea typeface="Calibri" panose="020F0502020204030204" pitchFamily="34" charset="0"/>
                <a:cs typeface="Times New Roman" panose="02020603050405020304" pitchFamily="18" charset="0"/>
              </a:rPr>
              <a:t>	Można powiedzieć np. "wygląda na to, że jesteś teraz zły..." albo "widzę, że się cieszysz...". I uwaga! - jego stan trzeba nie tylko nazwać, ale także zaakceptować. Malec musi wiedzieć, że ma prawo do wyrażania wszelkich uczuć. Także tych negatywnych. Że może być wściekły i smutny, a nie tylko radosny. Co nie znaczy, że wolno mu wtedy bić kogoś lub coś niszczyć. Kolejnym etapem będzie nauczenie dziecka jak może wyrażać swoje emocje we właściwy sposób.</a:t>
            </a:r>
          </a:p>
          <a:p>
            <a:endParaRPr lang="pl-PL" dirty="0"/>
          </a:p>
        </p:txBody>
      </p:sp>
      <p:pic>
        <p:nvPicPr>
          <p:cNvPr id="4" name="Obraz 3" descr="Funkcje emocji | Gabinet Psychoterapii Gestalt">
            <a:extLst>
              <a:ext uri="{FF2B5EF4-FFF2-40B4-BE49-F238E27FC236}">
                <a16:creationId xmlns:a16="http://schemas.microsoft.com/office/drawing/2014/main" id="{9170B875-8029-CE96-3758-1BECAF4ACB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0711" y="229498"/>
            <a:ext cx="4758431" cy="3330448"/>
          </a:xfrm>
          <a:prstGeom prst="rect">
            <a:avLst/>
          </a:prstGeom>
          <a:noFill/>
          <a:ln>
            <a:noFill/>
          </a:ln>
        </p:spPr>
      </p:pic>
    </p:spTree>
    <p:extLst>
      <p:ext uri="{BB962C8B-B14F-4D97-AF65-F5344CB8AC3E}">
        <p14:creationId xmlns:p14="http://schemas.microsoft.com/office/powerpoint/2010/main" val="1053211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7AE326-A101-0F22-A790-231A46C3A42B}"/>
              </a:ext>
            </a:extLst>
          </p:cNvPr>
          <p:cNvSpPr>
            <a:spLocks noGrp="1"/>
          </p:cNvSpPr>
          <p:nvPr>
            <p:ph type="title"/>
          </p:nvPr>
        </p:nvSpPr>
        <p:spPr/>
        <p:txBody>
          <a:bodyPr>
            <a:normAutofit fontScale="90000"/>
          </a:bodyPr>
          <a:lstStyle/>
          <a:p>
            <a:br>
              <a:rPr lang="pl-PL" sz="3100" dirty="0">
                <a:effectLst/>
                <a:latin typeface="Calibri" panose="020F0502020204030204" pitchFamily="34" charset="0"/>
                <a:ea typeface="Calibri" panose="020F0502020204030204" pitchFamily="34" charset="0"/>
                <a:cs typeface="Times New Roman" panose="02020603050405020304" pitchFamily="18" charset="0"/>
              </a:rPr>
            </a:br>
            <a:br>
              <a:rPr lang="pl-PL" sz="3100" dirty="0">
                <a:effectLst/>
                <a:latin typeface="Calibri" panose="020F0502020204030204" pitchFamily="34" charset="0"/>
                <a:ea typeface="Calibri" panose="020F0502020204030204" pitchFamily="34" charset="0"/>
                <a:cs typeface="Times New Roman" panose="02020603050405020304" pitchFamily="18" charset="0"/>
              </a:rPr>
            </a:br>
            <a:br>
              <a:rPr lang="pl-PL" sz="3100" dirty="0">
                <a:effectLst/>
                <a:latin typeface="Calibri" panose="020F0502020204030204" pitchFamily="34" charset="0"/>
                <a:ea typeface="Calibri" panose="020F0502020204030204" pitchFamily="34" charset="0"/>
                <a:cs typeface="Times New Roman" panose="02020603050405020304" pitchFamily="18" charset="0"/>
              </a:rPr>
            </a:br>
            <a:br>
              <a:rPr lang="pl-PL" sz="3100" dirty="0">
                <a:effectLst/>
                <a:latin typeface="Calibri" panose="020F0502020204030204" pitchFamily="34" charset="0"/>
                <a:ea typeface="Calibri" panose="020F0502020204030204" pitchFamily="34" charset="0"/>
                <a:cs typeface="Times New Roman" panose="02020603050405020304" pitchFamily="18" charset="0"/>
              </a:rPr>
            </a:br>
            <a:br>
              <a:rPr lang="pl-PL" sz="3100" dirty="0">
                <a:effectLst/>
                <a:latin typeface="Calibri" panose="020F0502020204030204" pitchFamily="34" charset="0"/>
                <a:ea typeface="Calibri" panose="020F0502020204030204" pitchFamily="34" charset="0"/>
                <a:cs typeface="Times New Roman" panose="02020603050405020304" pitchFamily="18" charset="0"/>
              </a:rPr>
            </a:br>
            <a:br>
              <a:rPr lang="pl-PL" sz="3100" dirty="0">
                <a:effectLst/>
                <a:latin typeface="Calibri" panose="020F0502020204030204" pitchFamily="34" charset="0"/>
                <a:ea typeface="Calibri" panose="020F0502020204030204" pitchFamily="34" charset="0"/>
                <a:cs typeface="Times New Roman" panose="02020603050405020304" pitchFamily="18" charset="0"/>
              </a:rPr>
            </a:br>
            <a:r>
              <a:rPr lang="pl-PL" sz="3100" dirty="0">
                <a:effectLst/>
                <a:latin typeface="Calibri" panose="020F0502020204030204" pitchFamily="34" charset="0"/>
                <a:ea typeface="Calibri" panose="020F0502020204030204" pitchFamily="34" charset="0"/>
                <a:cs typeface="Times New Roman" panose="02020603050405020304" pitchFamily="18" charset="0"/>
              </a:rPr>
              <a:t>	Nie zapominajmy, że i my nie musimy stale tryskać radością. Niektórzy rodzice niesłusznie boją się przyznać, że nie są w dobrym nastroju. Mówią "wszystko jest w porządku, wcale nie jestem smutna/y...". Dziecko, które to słyszy, odbiera sprzeczne komunikaty. Widzi smutek na twarzy mamy/taty i jednocześnie słyszy, że jest zadowolona/y. O wiele lepiej jest podzielić się z nim swoimi uczuciami. Oczywiście tak, by dziecko było w stanie to udźwignąć. Możemy przyznać, że jesteśmy smutni, bo mamy jakieś problemy, a potem zapewnić, że damy sobie z nimi radę.</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pic>
        <p:nvPicPr>
          <p:cNvPr id="2050" name="Picture 2" descr="Matczyne przytulanie − co oznacza dla rozwoju Twojej osobowości? | drmax.pl">
            <a:extLst>
              <a:ext uri="{FF2B5EF4-FFF2-40B4-BE49-F238E27FC236}">
                <a16:creationId xmlns:a16="http://schemas.microsoft.com/office/drawing/2014/main" id="{904AFA8F-2B4C-F378-3D3A-34B53A72A5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07090" y="3675354"/>
            <a:ext cx="4424677" cy="294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504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AEB642-1996-F7ED-091B-5E90ABA8BBB3}"/>
              </a:ext>
            </a:extLst>
          </p:cNvPr>
          <p:cNvSpPr>
            <a:spLocks noGrp="1"/>
          </p:cNvSpPr>
          <p:nvPr>
            <p:ph type="title"/>
          </p:nvPr>
        </p:nvSpPr>
        <p:spPr/>
        <p:txBody>
          <a:bodyPr>
            <a:normAutofit fontScale="90000"/>
          </a:bodyPr>
          <a:lstStyle/>
          <a:p>
            <a:br>
              <a:rPr lang="pl-PL" b="1" dirty="0">
                <a:effectLst/>
                <a:latin typeface="Calibri" panose="020F0502020204030204" pitchFamily="34" charset="0"/>
                <a:ea typeface="Calibri" panose="020F0502020204030204" pitchFamily="34" charset="0"/>
                <a:cs typeface="Times New Roman" panose="02020603050405020304" pitchFamily="18" charset="0"/>
              </a:rPr>
            </a:br>
            <a:br>
              <a:rPr lang="pl-PL" b="1" dirty="0">
                <a:effectLst/>
                <a:latin typeface="Calibri" panose="020F0502020204030204" pitchFamily="34" charset="0"/>
                <a:ea typeface="Calibri" panose="020F0502020204030204" pitchFamily="34" charset="0"/>
                <a:cs typeface="Times New Roman" panose="02020603050405020304" pitchFamily="18" charset="0"/>
              </a:rPr>
            </a:br>
            <a:br>
              <a:rPr lang="pl-PL" b="1" dirty="0">
                <a:effectLst/>
                <a:latin typeface="Calibri" panose="020F0502020204030204" pitchFamily="34" charset="0"/>
                <a:ea typeface="Calibri" panose="020F0502020204030204" pitchFamily="34" charset="0"/>
                <a:cs typeface="Times New Roman" panose="02020603050405020304" pitchFamily="18" charset="0"/>
              </a:rPr>
            </a:br>
            <a:br>
              <a:rPr lang="pl-PL" b="1" dirty="0">
                <a:effectLst/>
                <a:latin typeface="Calibri" panose="020F0502020204030204" pitchFamily="34" charset="0"/>
                <a:ea typeface="Calibri" panose="020F0502020204030204" pitchFamily="34" charset="0"/>
                <a:cs typeface="Times New Roman" panose="02020603050405020304" pitchFamily="18" charset="0"/>
              </a:rPr>
            </a:br>
            <a:r>
              <a:rPr lang="pl-PL" sz="4900" b="1" dirty="0">
                <a:effectLst/>
                <a:latin typeface="Calibri" panose="020F0502020204030204" pitchFamily="34" charset="0"/>
                <a:ea typeface="Calibri" panose="020F0502020204030204" pitchFamily="34" charset="0"/>
                <a:cs typeface="Times New Roman" panose="02020603050405020304" pitchFamily="18" charset="0"/>
              </a:rPr>
              <a:t>Zadbaj o kontakt z naturą</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2A697A07-434A-0CF9-1103-8A2916C921B1}"/>
              </a:ext>
            </a:extLst>
          </p:cNvPr>
          <p:cNvSpPr>
            <a:spLocks noGrp="1"/>
          </p:cNvSpPr>
          <p:nvPr>
            <p:ph idx="1"/>
          </p:nvPr>
        </p:nvSpPr>
        <p:spPr>
          <a:xfrm>
            <a:off x="838200" y="1825625"/>
            <a:ext cx="10515600" cy="4832627"/>
          </a:xfrm>
        </p:spPr>
        <p:txBody>
          <a:bodyPr>
            <a:normAutofit lnSpcReduction="10000"/>
          </a:bodyPr>
          <a:lstStyle/>
          <a:p>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latin typeface="Calibri" panose="020F0502020204030204" pitchFamily="34" charset="0"/>
              <a:ea typeface="Calibri" panose="020F0502020204030204" pitchFamily="34" charset="0"/>
              <a:cs typeface="Times New Roman" panose="02020603050405020304" pitchFamily="18" charset="0"/>
            </a:endParaRPr>
          </a:p>
          <a:p>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	Powszechnie wiadomo, że on czyni nas wrażliwszymi. Wycieczki do lasu, na łąkę czy do parku to dobra okazja do rozmów o świecie roślin i zwierząt, który powinniśmy szanować i chronić. Dobrym pomysłem jest wspólne dokarmianie łabędzi lub budowanie karmnika dla ptaków. Można też pomyśleć o kupnie zwierzaka, którym malec będzie mógł się opiekować. To nie musi być wymagający wiele uwagi, pies. Wystarczy mała rybka. Oczywiście z fizycznego kontaktu z czworonogiem dziecko będzie miało więcej, ale pływający przyjaciel też może stać się przedmiotem troski małego opiekuna.</a:t>
            </a:r>
          </a:p>
          <a:p>
            <a:endParaRPr lang="pl-PL" dirty="0"/>
          </a:p>
        </p:txBody>
      </p:sp>
      <p:pic>
        <p:nvPicPr>
          <p:cNvPr id="4" name="Obraz 3" descr="Kontakt dziecka z naturą pozwala uniknąć zaburzeń psychicznych w  przyszłości - tvp.info">
            <a:extLst>
              <a:ext uri="{FF2B5EF4-FFF2-40B4-BE49-F238E27FC236}">
                <a16:creationId xmlns:a16="http://schemas.microsoft.com/office/drawing/2014/main" id="{57B9F781-4AD6-BB96-9C0A-56EB13C0FE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19707" y="614810"/>
            <a:ext cx="4541366" cy="2554518"/>
          </a:xfrm>
          <a:prstGeom prst="rect">
            <a:avLst/>
          </a:prstGeom>
          <a:noFill/>
          <a:ln>
            <a:noFill/>
          </a:ln>
        </p:spPr>
      </p:pic>
    </p:spTree>
    <p:extLst>
      <p:ext uri="{BB962C8B-B14F-4D97-AF65-F5344CB8AC3E}">
        <p14:creationId xmlns:p14="http://schemas.microsoft.com/office/powerpoint/2010/main" val="130485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75C1C3-6457-75A8-7CB1-005DC16B70B8}"/>
              </a:ext>
            </a:extLst>
          </p:cNvPr>
          <p:cNvSpPr>
            <a:spLocks noGrp="1"/>
          </p:cNvSpPr>
          <p:nvPr>
            <p:ph type="title"/>
          </p:nvPr>
        </p:nvSpPr>
        <p:spPr>
          <a:xfrm>
            <a:off x="2547890" y="356247"/>
            <a:ext cx="8779907" cy="1325563"/>
          </a:xfrm>
        </p:spPr>
        <p:txBody>
          <a:bodyPr>
            <a:normAutofit fontScale="90000"/>
          </a:bodyPr>
          <a:lstStyle/>
          <a:p>
            <a:br>
              <a:rPr lang="pl-PL" sz="1800" dirty="0">
                <a:effectLst/>
                <a:latin typeface="Calibri" panose="020F0502020204030204" pitchFamily="34" charset="0"/>
                <a:ea typeface="Calibri" panose="020F0502020204030204" pitchFamily="34" charset="0"/>
                <a:cs typeface="Times New Roman" panose="02020603050405020304" pitchFamily="18" charset="0"/>
              </a:rPr>
            </a:b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br>
              <a:rPr lang="pl-PL" sz="1800" dirty="0">
                <a:effectLst/>
                <a:latin typeface="Calibri" panose="020F0502020204030204" pitchFamily="34" charset="0"/>
                <a:ea typeface="Calibri" panose="020F0502020204030204" pitchFamily="34" charset="0"/>
                <a:cs typeface="Times New Roman" panose="02020603050405020304" pitchFamily="18" charset="0"/>
              </a:rPr>
            </a:br>
            <a:br>
              <a:rPr lang="pl-PL" sz="1800" dirty="0">
                <a:effectLst/>
                <a:latin typeface="Calibri" panose="020F0502020204030204" pitchFamily="34" charset="0"/>
                <a:ea typeface="Calibri" panose="020F0502020204030204" pitchFamily="34" charset="0"/>
                <a:cs typeface="Times New Roman" panose="02020603050405020304" pitchFamily="18" charset="0"/>
              </a:rPr>
            </a:b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b="1" dirty="0">
                <a:effectLst/>
                <a:latin typeface="Calibri" panose="020F0502020204030204" pitchFamily="34" charset="0"/>
                <a:ea typeface="Calibri" panose="020F0502020204030204" pitchFamily="34" charset="0"/>
                <a:cs typeface="Times New Roman" panose="02020603050405020304" pitchFamily="18" charset="0"/>
              </a:rPr>
              <a:t>Baw się</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77674F53-BEE1-EE2B-EF05-3EAFED67698A}"/>
              </a:ext>
            </a:extLst>
          </p:cNvPr>
          <p:cNvSpPr>
            <a:spLocks noGrp="1"/>
          </p:cNvSpPr>
          <p:nvPr>
            <p:ph idx="1"/>
          </p:nvPr>
        </p:nvSpPr>
        <p:spPr/>
        <p:txBody>
          <a:bodyPr>
            <a:normAutofit lnSpcReduction="10000"/>
          </a:bodyPr>
          <a:lstStyle/>
          <a:p>
            <a:endParaRPr lang="pl-PL" dirty="0"/>
          </a:p>
          <a:p>
            <a:endParaRPr lang="pl-PL" dirty="0"/>
          </a:p>
          <a:p>
            <a:endParaRPr lang="pl-PL" dirty="0"/>
          </a:p>
          <a:p>
            <a:endParaRPr lang="pl-PL" dirty="0"/>
          </a:p>
          <a:p>
            <a:endParaRPr lang="pl-PL" dirty="0"/>
          </a:p>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	W nauce empatii świetnie sprawdza się zabawa polegająca na odgrywaniu różnych ról. Jedną z ciekawych jej odmian jest ta, w której ty stajesz się dzieckiem, a dziecko tobą. Dzięki niej malec ma szanse na własnej skórze przekonać się jakie reakcje może wywołać jego zachowanie. </a:t>
            </a:r>
            <a:endParaRPr lang="pl-PL" dirty="0"/>
          </a:p>
        </p:txBody>
      </p:sp>
      <p:pic>
        <p:nvPicPr>
          <p:cNvPr id="5" name="Obraz 4" descr="Zabawy dla dzieci - 27 najlepszych pomysłów - Dziecko - Polki.pl">
            <a:extLst>
              <a:ext uri="{FF2B5EF4-FFF2-40B4-BE49-F238E27FC236}">
                <a16:creationId xmlns:a16="http://schemas.microsoft.com/office/drawing/2014/main" id="{FE2220E8-7627-9DE8-E801-0275A31CC0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3481" y="543748"/>
            <a:ext cx="5960698" cy="3353549"/>
          </a:xfrm>
          <a:prstGeom prst="rect">
            <a:avLst/>
          </a:prstGeom>
          <a:noFill/>
          <a:ln>
            <a:noFill/>
          </a:ln>
        </p:spPr>
      </p:pic>
    </p:spTree>
    <p:extLst>
      <p:ext uri="{BB962C8B-B14F-4D97-AF65-F5344CB8AC3E}">
        <p14:creationId xmlns:p14="http://schemas.microsoft.com/office/powerpoint/2010/main" val="197039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633D57-494F-411F-6E40-BA50BFFCCFC1}"/>
              </a:ext>
            </a:extLst>
          </p:cNvPr>
          <p:cNvSpPr>
            <a:spLocks noGrp="1"/>
          </p:cNvSpPr>
          <p:nvPr>
            <p:ph type="title"/>
          </p:nvPr>
        </p:nvSpPr>
        <p:spPr/>
        <p:txBody>
          <a:bodyPr>
            <a:noAutofit/>
          </a:bodyPr>
          <a:lstStyle/>
          <a:p>
            <a:pPr>
              <a:lnSpc>
                <a:spcPct val="107000"/>
              </a:lnSpc>
              <a:spcAft>
                <a:spcPts val="800"/>
              </a:spcAft>
            </a:pPr>
            <a:br>
              <a:rPr lang="pl-PL" sz="2000" dirty="0">
                <a:effectLst/>
                <a:latin typeface="Calibri" panose="020F0502020204030204" pitchFamily="34" charset="0"/>
                <a:ea typeface="Calibri" panose="020F0502020204030204" pitchFamily="34" charset="0"/>
                <a:cs typeface="Times New Roman" panose="02020603050405020304" pitchFamily="18" charset="0"/>
              </a:rPr>
            </a:br>
            <a:br>
              <a:rPr lang="pl-PL" sz="2000" dirty="0">
                <a:effectLst/>
                <a:latin typeface="Calibri" panose="020F0502020204030204" pitchFamily="34" charset="0"/>
                <a:ea typeface="Calibri" panose="020F0502020204030204" pitchFamily="34" charset="0"/>
                <a:cs typeface="Times New Roman" panose="02020603050405020304" pitchFamily="18" charset="0"/>
              </a:rPr>
            </a:br>
            <a:br>
              <a:rPr lang="pl-PL" sz="2000" dirty="0">
                <a:effectLst/>
                <a:latin typeface="Calibri" panose="020F0502020204030204" pitchFamily="34" charset="0"/>
                <a:ea typeface="Calibri" panose="020F0502020204030204" pitchFamily="34" charset="0"/>
                <a:cs typeface="Times New Roman" panose="02020603050405020304" pitchFamily="18" charset="0"/>
              </a:rPr>
            </a:br>
            <a:br>
              <a:rPr lang="pl-PL" sz="2000" dirty="0">
                <a:effectLst/>
                <a:latin typeface="Calibri" panose="020F0502020204030204" pitchFamily="34" charset="0"/>
                <a:ea typeface="Calibri" panose="020F0502020204030204" pitchFamily="34" charset="0"/>
                <a:cs typeface="Times New Roman" panose="02020603050405020304" pitchFamily="18" charset="0"/>
              </a:rPr>
            </a:br>
            <a:br>
              <a:rPr lang="pl-PL" sz="2000" dirty="0">
                <a:effectLst/>
                <a:latin typeface="Calibri" panose="020F0502020204030204" pitchFamily="34" charset="0"/>
                <a:ea typeface="Calibri" panose="020F0502020204030204" pitchFamily="34" charset="0"/>
                <a:cs typeface="Times New Roman" panose="02020603050405020304" pitchFamily="18" charset="0"/>
              </a:rPr>
            </a:br>
            <a:br>
              <a:rPr lang="pl-PL" sz="2000" dirty="0">
                <a:effectLst/>
                <a:latin typeface="Calibri" panose="020F0502020204030204" pitchFamily="34" charset="0"/>
                <a:ea typeface="Calibri" panose="020F0502020204030204" pitchFamily="34" charset="0"/>
                <a:cs typeface="Times New Roman" panose="02020603050405020304" pitchFamily="18" charset="0"/>
              </a:rPr>
            </a:br>
            <a:r>
              <a:rPr lang="pl-PL" sz="2000" dirty="0">
                <a:effectLst/>
                <a:latin typeface="Calibri" panose="020F0502020204030204" pitchFamily="34" charset="0"/>
                <a:ea typeface="Calibri" panose="020F0502020204030204" pitchFamily="34" charset="0"/>
                <a:cs typeface="Times New Roman" panose="02020603050405020304" pitchFamily="18" charset="0"/>
              </a:rPr>
              <a:t>	</a:t>
            </a:r>
            <a:r>
              <a:rPr lang="pl-PL" sz="2800" dirty="0">
                <a:effectLst/>
                <a:latin typeface="Calibri" panose="020F0502020204030204" pitchFamily="34" charset="0"/>
                <a:ea typeface="Calibri" panose="020F0502020204030204" pitchFamily="34" charset="0"/>
                <a:cs typeface="Times New Roman" panose="02020603050405020304" pitchFamily="18" charset="0"/>
              </a:rPr>
              <a:t>Dobrym pomysłem jest także fantazjowanie na temat przeczytanej książki. Rozmawiajcie o tym dlaczego bohaterowi było przykro i co sprawiło, że później humor mu się poprawił. Zastanawiajcie się wspólnie, jak wy byście poczuli się na jego miejscu, i co byście zrobili. Możecie też szukać we wspomnieniach przeżyć podobnych do opisanych w książce. Przypomnij maluchowi, że wy też czekaliście z niecierpliwością na gwiazdkę, cieszyliście się z wizyty gości, albo denerwowaliście, że nie zdążycie na pociąg.</a:t>
            </a:r>
          </a:p>
        </p:txBody>
      </p:sp>
      <p:sp>
        <p:nvSpPr>
          <p:cNvPr id="3" name="Symbol zastępczy zawartości 2">
            <a:extLst>
              <a:ext uri="{FF2B5EF4-FFF2-40B4-BE49-F238E27FC236}">
                <a16:creationId xmlns:a16="http://schemas.microsoft.com/office/drawing/2014/main" id="{16E0169D-B102-1A33-016B-48CE86DEC366}"/>
              </a:ext>
            </a:extLst>
          </p:cNvPr>
          <p:cNvSpPr>
            <a:spLocks noGrp="1"/>
          </p:cNvSpPr>
          <p:nvPr>
            <p:ph idx="1"/>
          </p:nvPr>
        </p:nvSpPr>
        <p:spPr>
          <a:xfrm>
            <a:off x="8827770" y="5275975"/>
            <a:ext cx="5109871" cy="1694013"/>
          </a:xfrm>
        </p:spPr>
        <p:txBody>
          <a:bodyPr/>
          <a:lstStyle/>
          <a:p>
            <a:pPr algn="r"/>
            <a:endParaRPr lang="pl-PL" dirty="0"/>
          </a:p>
          <a:p>
            <a:pPr algn="r"/>
            <a:endParaRPr lang="pl-PL" dirty="0"/>
          </a:p>
          <a:p>
            <a:pPr algn="r"/>
            <a:endParaRPr lang="pl-PL" dirty="0"/>
          </a:p>
          <a:p>
            <a:pPr algn="r"/>
            <a:endParaRPr lang="pl-PL" dirty="0"/>
          </a:p>
          <a:p>
            <a:pPr algn="r"/>
            <a:endParaRPr lang="pl-PL" dirty="0"/>
          </a:p>
        </p:txBody>
      </p:sp>
      <p:pic>
        <p:nvPicPr>
          <p:cNvPr id="3074" name="Picture 2" descr="Wspólne czytanie – sposób na świetną zabawę i lepsze wyniki w szkole |  Kafeteria.pl">
            <a:extLst>
              <a:ext uri="{FF2B5EF4-FFF2-40B4-BE49-F238E27FC236}">
                <a16:creationId xmlns:a16="http://schemas.microsoft.com/office/drawing/2014/main" id="{A027C18D-D5CF-1E93-53C8-309FE0C99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0609" y="3627191"/>
            <a:ext cx="4323425" cy="29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028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3D6605-C316-80EB-463B-42108271867B}"/>
              </a:ext>
            </a:extLst>
          </p:cNvPr>
          <p:cNvSpPr>
            <a:spLocks noGrp="1"/>
          </p:cNvSpPr>
          <p:nvPr>
            <p:ph type="title"/>
          </p:nvPr>
        </p:nvSpPr>
        <p:spPr/>
        <p:txBody>
          <a:bodyPr>
            <a:normAutofit fontScale="90000"/>
          </a:bodyPr>
          <a:lstStyle/>
          <a:p>
            <a:br>
              <a:rPr lang="pl-PL" b="1" dirty="0">
                <a:effectLst/>
                <a:latin typeface="Calibri" panose="020F0502020204030204" pitchFamily="34" charset="0"/>
                <a:ea typeface="Calibri" panose="020F0502020204030204" pitchFamily="34" charset="0"/>
                <a:cs typeface="Times New Roman" panose="02020603050405020304" pitchFamily="18" charset="0"/>
              </a:rPr>
            </a:br>
            <a:br>
              <a:rPr lang="pl-PL" b="1" dirty="0">
                <a:effectLst/>
                <a:latin typeface="Calibri" panose="020F0502020204030204" pitchFamily="34" charset="0"/>
                <a:ea typeface="Calibri" panose="020F0502020204030204" pitchFamily="34" charset="0"/>
                <a:cs typeface="Times New Roman" panose="02020603050405020304" pitchFamily="18" charset="0"/>
              </a:rPr>
            </a:br>
            <a:br>
              <a:rPr lang="pl-PL" b="1" dirty="0">
                <a:effectLst/>
                <a:latin typeface="Calibri" panose="020F0502020204030204" pitchFamily="34" charset="0"/>
                <a:ea typeface="Calibri" panose="020F0502020204030204" pitchFamily="34" charset="0"/>
                <a:cs typeface="Times New Roman" panose="02020603050405020304" pitchFamily="18" charset="0"/>
              </a:rPr>
            </a:br>
            <a:r>
              <a:rPr lang="pl-PL" sz="4900" b="1" dirty="0">
                <a:effectLst/>
                <a:latin typeface="Calibri" panose="020F0502020204030204" pitchFamily="34" charset="0"/>
                <a:ea typeface="Calibri" panose="020F0502020204030204" pitchFamily="34" charset="0"/>
                <a:cs typeface="Times New Roman" panose="02020603050405020304" pitchFamily="18" charset="0"/>
              </a:rPr>
              <a:t>Co z niego wyrośnie?!</a:t>
            </a:r>
            <a:br>
              <a:rPr lang="pl-PL" b="1" dirty="0">
                <a:effectLst/>
                <a:latin typeface="Calibri" panose="020F0502020204030204" pitchFamily="34" charset="0"/>
                <a:ea typeface="Calibri" panose="020F0502020204030204" pitchFamily="34" charset="0"/>
                <a:cs typeface="Times New Roman" panose="02020603050405020304" pitchFamily="18" charset="0"/>
              </a:rPr>
            </a:br>
            <a:endParaRPr lang="pl-PL" b="1" dirty="0"/>
          </a:p>
        </p:txBody>
      </p:sp>
      <p:sp>
        <p:nvSpPr>
          <p:cNvPr id="3" name="Symbol zastępczy zawartości 2">
            <a:extLst>
              <a:ext uri="{FF2B5EF4-FFF2-40B4-BE49-F238E27FC236}">
                <a16:creationId xmlns:a16="http://schemas.microsoft.com/office/drawing/2014/main" id="{61DDB007-77AC-E0DD-43AA-03A1A719DDAE}"/>
              </a:ext>
            </a:extLst>
          </p:cNvPr>
          <p:cNvSpPr>
            <a:spLocks noGrp="1"/>
          </p:cNvSpPr>
          <p:nvPr>
            <p:ph idx="1"/>
          </p:nvPr>
        </p:nvSpPr>
        <p:spPr>
          <a:xfrm>
            <a:off x="133165" y="1825625"/>
            <a:ext cx="11220635" cy="4351338"/>
          </a:xfrm>
        </p:spPr>
        <p:txBody>
          <a:bodyPr>
            <a:normAutofit/>
          </a:bodyPr>
          <a:lstStyle/>
          <a:p>
            <a:pPr marL="0" indent="0">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pl-PL" sz="1800" dirty="0">
                <a:latin typeface="Calibri" panose="020F0502020204030204" pitchFamily="34" charset="0"/>
                <a:ea typeface="Calibri" panose="020F0502020204030204" pitchFamily="34" charset="0"/>
                <a:cs typeface="Times New Roman" panose="02020603050405020304" pitchFamily="18" charset="0"/>
              </a:rPr>
              <a:t>	</a:t>
            </a:r>
            <a:r>
              <a:rPr lang="pl-PL" dirty="0">
                <a:effectLst/>
                <a:latin typeface="Calibri" panose="020F0502020204030204" pitchFamily="34" charset="0"/>
                <a:ea typeface="Calibri" panose="020F0502020204030204" pitchFamily="34" charset="0"/>
                <a:cs typeface="Times New Roman" panose="02020603050405020304" pitchFamily="18" charset="0"/>
              </a:rPr>
              <a:t>Jesteś przerażona/y, bo twoje</a:t>
            </a:r>
          </a:p>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 dziecko śmieje się, gdy ty się złościsz,</a:t>
            </a:r>
          </a:p>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 ciągnie psa za ogon, albo wydaje się</a:t>
            </a:r>
          </a:p>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 być zupełnie obojętne na płacz koleżanki? </a:t>
            </a:r>
          </a:p>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Boisz się, że wyrośnie na </a:t>
            </a:r>
            <a:r>
              <a:rPr lang="pl-PL" dirty="0" err="1">
                <a:effectLst/>
                <a:latin typeface="Calibri" panose="020F0502020204030204" pitchFamily="34" charset="0"/>
                <a:ea typeface="Calibri" panose="020F0502020204030204" pitchFamily="34" charset="0"/>
                <a:cs typeface="Times New Roman" panose="02020603050405020304" pitchFamily="18" charset="0"/>
              </a:rPr>
              <a:t>bezdusznika</a:t>
            </a:r>
            <a:r>
              <a:rPr lang="pl-PL"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Spokojnie. Jego reakcja nie wynika ze złego charakteru czy złej woli</a:t>
            </a:r>
          </a:p>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 tylko ze złego przykładu. </a:t>
            </a:r>
            <a:endParaRPr lang="pl-PL" dirty="0"/>
          </a:p>
        </p:txBody>
      </p:sp>
      <p:pic>
        <p:nvPicPr>
          <p:cNvPr id="4" name="Obraz 3" descr="Był rywalem Macaulaya Culkina, nagle zniknął. Co robi &quot;Kochany urwis&quot; -  Plejada.pl">
            <a:extLst>
              <a:ext uri="{FF2B5EF4-FFF2-40B4-BE49-F238E27FC236}">
                <a16:creationId xmlns:a16="http://schemas.microsoft.com/office/drawing/2014/main" id="{7DE9AFA7-A64E-1575-0BA3-8C8BDE8252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62731" y="477860"/>
            <a:ext cx="5016601" cy="2815756"/>
          </a:xfrm>
          <a:prstGeom prst="rect">
            <a:avLst/>
          </a:prstGeom>
          <a:noFill/>
          <a:ln>
            <a:noFill/>
          </a:ln>
        </p:spPr>
      </p:pic>
    </p:spTree>
    <p:extLst>
      <p:ext uri="{BB962C8B-B14F-4D97-AF65-F5344CB8AC3E}">
        <p14:creationId xmlns:p14="http://schemas.microsoft.com/office/powerpoint/2010/main" val="4179717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B2BDCB-A967-0B91-1581-CF322B96AAF5}"/>
              </a:ext>
            </a:extLst>
          </p:cNvPr>
          <p:cNvSpPr>
            <a:spLocks noGrp="1"/>
          </p:cNvSpPr>
          <p:nvPr>
            <p:ph type="title"/>
          </p:nvPr>
        </p:nvSpPr>
        <p:spPr/>
        <p:txBody>
          <a:bodyPr>
            <a:normAutofit fontScale="90000"/>
          </a:bodyPr>
          <a:lstStyle/>
          <a:p>
            <a:br>
              <a:rPr lang="pl-PL" sz="1800" dirty="0">
                <a:effectLst/>
                <a:latin typeface="Calibri" panose="020F0502020204030204" pitchFamily="34" charset="0"/>
                <a:ea typeface="Calibri" panose="020F0502020204030204" pitchFamily="34" charset="0"/>
                <a:cs typeface="Times New Roman" panose="02020603050405020304" pitchFamily="18" charset="0"/>
              </a:rPr>
            </a:br>
            <a:br>
              <a:rPr lang="pl-PL" sz="1800" dirty="0">
                <a:effectLst/>
                <a:latin typeface="Calibri" panose="020F0502020204030204" pitchFamily="34" charset="0"/>
                <a:ea typeface="Calibri" panose="020F0502020204030204" pitchFamily="34" charset="0"/>
                <a:cs typeface="Times New Roman" panose="02020603050405020304" pitchFamily="18" charset="0"/>
              </a:rPr>
            </a:br>
            <a:br>
              <a:rPr lang="pl-PL" sz="1800" dirty="0">
                <a:effectLst/>
                <a:latin typeface="Calibri" panose="020F0502020204030204" pitchFamily="34" charset="0"/>
                <a:ea typeface="Calibri" panose="020F0502020204030204" pitchFamily="34" charset="0"/>
                <a:cs typeface="Times New Roman" panose="02020603050405020304" pitchFamily="18" charset="0"/>
              </a:rPr>
            </a:br>
            <a:br>
              <a:rPr lang="pl-PL" sz="1800" dirty="0">
                <a:effectLst/>
                <a:latin typeface="Calibri" panose="020F0502020204030204" pitchFamily="34" charset="0"/>
                <a:ea typeface="Calibri" panose="020F0502020204030204" pitchFamily="34" charset="0"/>
                <a:cs typeface="Times New Roman" panose="02020603050405020304" pitchFamily="18" charset="0"/>
              </a:rPr>
            </a:br>
            <a:br>
              <a:rPr lang="pl-PL" sz="1800" dirty="0">
                <a:effectLst/>
                <a:latin typeface="Calibri" panose="020F0502020204030204" pitchFamily="34" charset="0"/>
                <a:ea typeface="Calibri" panose="020F0502020204030204" pitchFamily="34" charset="0"/>
                <a:cs typeface="Times New Roman" panose="02020603050405020304" pitchFamily="18" charset="0"/>
              </a:rPr>
            </a:br>
            <a:br>
              <a:rPr lang="pl-PL" sz="1800" dirty="0">
                <a:effectLst/>
                <a:latin typeface="Calibri" panose="020F0502020204030204" pitchFamily="34" charset="0"/>
                <a:ea typeface="Calibri" panose="020F0502020204030204" pitchFamily="34" charset="0"/>
                <a:cs typeface="Times New Roman" panose="02020603050405020304" pitchFamily="18" charset="0"/>
              </a:rPr>
            </a:b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3100" dirty="0">
                <a:effectLst/>
                <a:latin typeface="Calibri" panose="020F0502020204030204" pitchFamily="34" charset="0"/>
                <a:ea typeface="Calibri" panose="020F0502020204030204" pitchFamily="34" charset="0"/>
                <a:cs typeface="Times New Roman" panose="02020603050405020304" pitchFamily="18" charset="0"/>
              </a:rPr>
              <a:t>Dzieci reagują w taki sposób w jaki reagują inni. I chociaż nam się wydaje, że w jego otoczeniu nikt się w taki sposób nie zachowuje, warto jeszcze raz spokojnie wszystko przeanalizować. Może się bowiem okazać, że naśladuje np. postacie z kreskówek, kolegów z przedszkola, albo babcię, która nerwowym śmiechem reaguje na pełne napięcia sytuacje. Z kolei to, co nam może wydawać się okrucieństwem może wynikać jedynie z braku wyobraźni czy wiedzy albo chęci sprawdzenia czy np. ogon psa się rozciąga.</a:t>
            </a:r>
            <a:endParaRPr lang="pl-PL" sz="3100" dirty="0"/>
          </a:p>
        </p:txBody>
      </p:sp>
      <p:sp>
        <p:nvSpPr>
          <p:cNvPr id="3" name="Symbol zastępczy zawartości 2">
            <a:extLst>
              <a:ext uri="{FF2B5EF4-FFF2-40B4-BE49-F238E27FC236}">
                <a16:creationId xmlns:a16="http://schemas.microsoft.com/office/drawing/2014/main" id="{FAD966FA-8105-CDC9-F4D4-47B4ECECFB86}"/>
              </a:ext>
            </a:extLst>
          </p:cNvPr>
          <p:cNvSpPr>
            <a:spLocks noGrp="1"/>
          </p:cNvSpPr>
          <p:nvPr>
            <p:ph idx="1"/>
          </p:nvPr>
        </p:nvSpPr>
        <p:spPr>
          <a:xfrm>
            <a:off x="838200" y="3946787"/>
            <a:ext cx="10515600" cy="4663959"/>
          </a:xfrm>
        </p:spPr>
        <p:txBody>
          <a:bodyPr/>
          <a:lstStyle/>
          <a:p>
            <a:endParaRPr lang="pl-PL" dirty="0"/>
          </a:p>
          <a:p>
            <a:endParaRPr lang="pl-PL" dirty="0"/>
          </a:p>
          <a:p>
            <a:endParaRPr lang="pl-PL" dirty="0"/>
          </a:p>
          <a:p>
            <a:endParaRPr lang="pl-PL" dirty="0"/>
          </a:p>
        </p:txBody>
      </p:sp>
      <p:pic>
        <p:nvPicPr>
          <p:cNvPr id="4098" name="Picture 2" descr="Czy małe dziecko powinno oglądać bajki? | Kafeteria.pl">
            <a:extLst>
              <a:ext uri="{FF2B5EF4-FFF2-40B4-BE49-F238E27FC236}">
                <a16:creationId xmlns:a16="http://schemas.microsoft.com/office/drawing/2014/main" id="{BD823EF3-0D10-BE08-2F5A-FBCD91EEE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25" y="3346881"/>
            <a:ext cx="6076950" cy="306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650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D20351-FE11-5CCC-4EE4-A682515757D1}"/>
              </a:ext>
            </a:extLst>
          </p:cNvPr>
          <p:cNvSpPr>
            <a:spLocks noGrp="1"/>
          </p:cNvSpPr>
          <p:nvPr>
            <p:ph type="title"/>
          </p:nvPr>
        </p:nvSpPr>
        <p:spPr/>
        <p:txBody>
          <a:bodyPr>
            <a:normAutofit fontScale="90000"/>
          </a:bodyPr>
          <a:lstStyle/>
          <a:p>
            <a:br>
              <a:rPr lang="pl-PL" sz="1800" dirty="0">
                <a:effectLst/>
                <a:latin typeface="Calibri" panose="020F0502020204030204" pitchFamily="34" charset="0"/>
                <a:ea typeface="Calibri" panose="020F0502020204030204" pitchFamily="34" charset="0"/>
                <a:cs typeface="Times New Roman" panose="02020603050405020304" pitchFamily="18" charset="0"/>
              </a:rPr>
            </a:br>
            <a:br>
              <a:rPr lang="pl-PL" sz="1800" dirty="0">
                <a:effectLst/>
                <a:latin typeface="Calibri" panose="020F0502020204030204" pitchFamily="34" charset="0"/>
                <a:ea typeface="Calibri" panose="020F0502020204030204" pitchFamily="34" charset="0"/>
                <a:cs typeface="Times New Roman" panose="02020603050405020304" pitchFamily="18" charset="0"/>
              </a:rPr>
            </a:b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3100" dirty="0">
                <a:effectLst/>
                <a:latin typeface="Calibri" panose="020F0502020204030204" pitchFamily="34" charset="0"/>
                <a:ea typeface="Calibri" panose="020F0502020204030204" pitchFamily="34" charset="0"/>
                <a:cs typeface="Times New Roman" panose="02020603050405020304" pitchFamily="18" charset="0"/>
              </a:rPr>
              <a:t>Jeśli w zachowaniu dziecka wyraźnie widać agresję, to warto zastanowić się czy nie jest to sposób w jaki ujawnia się jego złość, której nie pozwalamy mu okazywać mówiąc na przykład "nie wolno się wściekać!".</a:t>
            </a:r>
            <a:br>
              <a:rPr lang="pl-PL" sz="3100" dirty="0">
                <a:effectLst/>
                <a:latin typeface="Calibri" panose="020F0502020204030204" pitchFamily="34" charset="0"/>
                <a:ea typeface="Calibri" panose="020F0502020204030204" pitchFamily="34" charset="0"/>
                <a:cs typeface="Times New Roman" panose="02020603050405020304" pitchFamily="18" charset="0"/>
              </a:rPr>
            </a:br>
            <a:endParaRPr lang="pl-PL" sz="3100" dirty="0"/>
          </a:p>
        </p:txBody>
      </p:sp>
      <p:pic>
        <p:nvPicPr>
          <p:cNvPr id="5122" name="Picture 2" descr="Złość nie jest zła – Agata Blady">
            <a:extLst>
              <a:ext uri="{FF2B5EF4-FFF2-40B4-BE49-F238E27FC236}">
                <a16:creationId xmlns:a16="http://schemas.microsoft.com/office/drawing/2014/main" id="{A35F9AC3-5F6A-08B4-FAD0-EF3D429E29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7587" y="2055169"/>
            <a:ext cx="7007049" cy="4121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591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79F35D-699B-577A-8FB0-72FC08796B94}"/>
              </a:ext>
            </a:extLst>
          </p:cNvPr>
          <p:cNvSpPr>
            <a:spLocks noGrp="1"/>
          </p:cNvSpPr>
          <p:nvPr>
            <p:ph type="title"/>
          </p:nvPr>
        </p:nvSpPr>
        <p:spPr>
          <a:xfrm>
            <a:off x="838200" y="365125"/>
            <a:ext cx="10515600" cy="3063875"/>
          </a:xfrm>
        </p:spPr>
        <p:txBody>
          <a:bodyPr/>
          <a:lstStyle/>
          <a:p>
            <a:endParaRPr lang="pl-PL" dirty="0"/>
          </a:p>
        </p:txBody>
      </p:sp>
      <p:sp>
        <p:nvSpPr>
          <p:cNvPr id="3" name="Symbol zastępczy zawartości 2">
            <a:extLst>
              <a:ext uri="{FF2B5EF4-FFF2-40B4-BE49-F238E27FC236}">
                <a16:creationId xmlns:a16="http://schemas.microsoft.com/office/drawing/2014/main" id="{F39B984D-C32E-F301-81E4-526BDB5C6A70}"/>
              </a:ext>
            </a:extLst>
          </p:cNvPr>
          <p:cNvSpPr>
            <a:spLocks noGrp="1"/>
          </p:cNvSpPr>
          <p:nvPr>
            <p:ph idx="1"/>
          </p:nvPr>
        </p:nvSpPr>
        <p:spPr/>
        <p:txBody>
          <a:bodyPr>
            <a:normAutofit lnSpcReduction="10000"/>
          </a:bodyPr>
          <a:lstStyle/>
          <a:p>
            <a:pPr marL="0" indent="0">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	Gdy dziecko jest agresywne należy spokojnie i stanowczo powiedzieć, że np. psa bolą jego eksperymenty, nie wolno tak się bawić, trzeba pomóc koleżance itd. Potem warto zadbać, by dostarczyć maluchowi dużo dobrych kontrprzykładów. Powstrzymajmy się jednak od opatrywania ich komentarzem: "widzisz, ja cię przytulam bo się uderzyłeś, a ty się śmiałeś kiedy Kasia się przewróciła.„</a:t>
            </a:r>
          </a:p>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 Dziecko samo wyciągnie odpowiednie wnioski.</a:t>
            </a:r>
          </a:p>
          <a:p>
            <a:endParaRPr lang="pl-PL" dirty="0"/>
          </a:p>
        </p:txBody>
      </p:sp>
      <p:pic>
        <p:nvPicPr>
          <p:cNvPr id="4" name="Obraz 3" descr="Dlaczego warto bawić się z dziećmi? - Mjakmama.pl">
            <a:extLst>
              <a:ext uri="{FF2B5EF4-FFF2-40B4-BE49-F238E27FC236}">
                <a16:creationId xmlns:a16="http://schemas.microsoft.com/office/drawing/2014/main" id="{535300A0-C83A-DB7F-9556-D0CE847338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640" y="365125"/>
            <a:ext cx="5111614" cy="3063875"/>
          </a:xfrm>
          <a:prstGeom prst="rect">
            <a:avLst/>
          </a:prstGeom>
          <a:noFill/>
          <a:ln>
            <a:noFill/>
          </a:ln>
        </p:spPr>
      </p:pic>
    </p:spTree>
    <p:extLst>
      <p:ext uri="{BB962C8B-B14F-4D97-AF65-F5344CB8AC3E}">
        <p14:creationId xmlns:p14="http://schemas.microsoft.com/office/powerpoint/2010/main" val="141153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644630-0B0D-2B2D-9409-004D0126F0C3}"/>
              </a:ext>
            </a:extLst>
          </p:cNvPr>
          <p:cNvSpPr>
            <a:spLocks noGrp="1"/>
          </p:cNvSpPr>
          <p:nvPr>
            <p:ph type="title"/>
          </p:nvPr>
        </p:nvSpPr>
        <p:spPr/>
        <p:txBody>
          <a:bodyPr>
            <a:noAutofit/>
          </a:bodyPr>
          <a:lstStyle/>
          <a:p>
            <a:r>
              <a:rPr lang="pl-PL" sz="2800" b="1" dirty="0">
                <a:effectLst/>
                <a:latin typeface="Calibri" panose="020F0502020204030204" pitchFamily="34" charset="0"/>
                <a:ea typeface="Calibri" panose="020F0502020204030204" pitchFamily="34" charset="0"/>
                <a:cs typeface="Times New Roman" panose="02020603050405020304" pitchFamily="18" charset="0"/>
              </a:rPr>
              <a:t>	Empatia </a:t>
            </a:r>
            <a:r>
              <a:rPr lang="pl-PL" sz="2800" dirty="0">
                <a:effectLst/>
                <a:latin typeface="Calibri" panose="020F0502020204030204" pitchFamily="34" charset="0"/>
                <a:ea typeface="Calibri" panose="020F0502020204030204" pitchFamily="34" charset="0"/>
                <a:cs typeface="Times New Roman" panose="02020603050405020304" pitchFamily="18" charset="0"/>
              </a:rPr>
              <a:t>to jedna z najszlachetniejszych zdolności</a:t>
            </a:r>
            <a:br>
              <a:rPr lang="pl-PL" sz="2800" dirty="0">
                <a:effectLst/>
                <a:latin typeface="Calibri" panose="020F0502020204030204" pitchFamily="34" charset="0"/>
                <a:ea typeface="Calibri" panose="020F0502020204030204" pitchFamily="34" charset="0"/>
                <a:cs typeface="Times New Roman" panose="02020603050405020304" pitchFamily="18" charset="0"/>
              </a:rPr>
            </a:br>
            <a:r>
              <a:rPr lang="pl-PL" sz="2800" dirty="0">
                <a:effectLst/>
                <a:latin typeface="Calibri" panose="020F0502020204030204" pitchFamily="34" charset="0"/>
                <a:ea typeface="Calibri" panose="020F0502020204030204" pitchFamily="34" charset="0"/>
                <a:cs typeface="Times New Roman" panose="02020603050405020304" pitchFamily="18" charset="0"/>
              </a:rPr>
              <a:t> jakie może rozwinąć w sobie człowiek. </a:t>
            </a:r>
            <a:br>
              <a:rPr lang="pl-PL" sz="2800" dirty="0">
                <a:effectLst/>
                <a:latin typeface="Calibri" panose="020F0502020204030204" pitchFamily="34" charset="0"/>
                <a:ea typeface="Calibri" panose="020F0502020204030204" pitchFamily="34" charset="0"/>
                <a:cs typeface="Times New Roman" panose="02020603050405020304" pitchFamily="18" charset="0"/>
              </a:rPr>
            </a:br>
            <a:endParaRPr lang="pl-PL" sz="2800" dirty="0"/>
          </a:p>
        </p:txBody>
      </p:sp>
      <p:pic>
        <p:nvPicPr>
          <p:cNvPr id="4" name="Symbol zastępczy zawartości 3" descr="O que é empatia e como desenvolvê-la">
            <a:extLst>
              <a:ext uri="{FF2B5EF4-FFF2-40B4-BE49-F238E27FC236}">
                <a16:creationId xmlns:a16="http://schemas.microsoft.com/office/drawing/2014/main" id="{46AC7083-2CDF-C7F1-6131-20F6F2D5693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6058" y="1393795"/>
            <a:ext cx="5799883" cy="4136994"/>
          </a:xfrm>
          <a:prstGeom prst="rect">
            <a:avLst/>
          </a:prstGeom>
          <a:noFill/>
          <a:ln>
            <a:noFill/>
          </a:ln>
        </p:spPr>
      </p:pic>
      <p:sp>
        <p:nvSpPr>
          <p:cNvPr id="6" name="pole tekstowe 5">
            <a:extLst>
              <a:ext uri="{FF2B5EF4-FFF2-40B4-BE49-F238E27FC236}">
                <a16:creationId xmlns:a16="http://schemas.microsoft.com/office/drawing/2014/main" id="{0D7F477B-85C0-0F2E-90C6-E1A303C705AA}"/>
              </a:ext>
            </a:extLst>
          </p:cNvPr>
          <p:cNvSpPr txBox="1"/>
          <p:nvPr/>
        </p:nvSpPr>
        <p:spPr>
          <a:xfrm>
            <a:off x="3047260" y="3108054"/>
            <a:ext cx="6094520" cy="3724096"/>
          </a:xfrm>
          <a:prstGeom prst="rect">
            <a:avLst/>
          </a:prstGeom>
          <a:noFill/>
        </p:spPr>
        <p:txBody>
          <a:bodyPr wrap="square">
            <a:spAutoFit/>
          </a:bodyPr>
          <a:lstStyle/>
          <a:p>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latin typeface="Calibri" panose="020F0502020204030204" pitchFamily="34" charset="0"/>
              <a:ea typeface="Calibri" panose="020F0502020204030204" pitchFamily="34" charset="0"/>
              <a:cs typeface="Times New Roman" panose="02020603050405020304" pitchFamily="18" charset="0"/>
            </a:endParaRPr>
          </a:p>
          <a:p>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latin typeface="Calibri" panose="020F0502020204030204" pitchFamily="34" charset="0"/>
              <a:ea typeface="Calibri" panose="020F0502020204030204" pitchFamily="34" charset="0"/>
              <a:cs typeface="Times New Roman" panose="02020603050405020304" pitchFamily="18" charset="0"/>
            </a:endParaRPr>
          </a:p>
          <a:p>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latin typeface="Calibri" panose="020F0502020204030204" pitchFamily="34" charset="0"/>
              <a:ea typeface="Calibri" panose="020F0502020204030204" pitchFamily="34" charset="0"/>
              <a:cs typeface="Times New Roman" panose="02020603050405020304" pitchFamily="18" charset="0"/>
            </a:endParaRPr>
          </a:p>
          <a:p>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latin typeface="Calibri" panose="020F0502020204030204" pitchFamily="34" charset="0"/>
              <a:ea typeface="Calibri" panose="020F0502020204030204" pitchFamily="34" charset="0"/>
              <a:cs typeface="Times New Roman" panose="02020603050405020304" pitchFamily="18" charset="0"/>
            </a:endParaRPr>
          </a:p>
          <a:p>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latin typeface="Calibri" panose="020F0502020204030204" pitchFamily="34" charset="0"/>
              <a:ea typeface="Calibri" panose="020F0502020204030204" pitchFamily="34" charset="0"/>
              <a:cs typeface="Times New Roman" panose="02020603050405020304" pitchFamily="18" charset="0"/>
            </a:endParaRPr>
          </a:p>
          <a:p>
            <a:pPr algn="r"/>
            <a:r>
              <a:rPr lang="pl-PL" sz="2800" dirty="0">
                <a:effectLst/>
                <a:latin typeface="Calibri" panose="020F0502020204030204" pitchFamily="34" charset="0"/>
                <a:ea typeface="Calibri" panose="020F0502020204030204" pitchFamily="34" charset="0"/>
                <a:cs typeface="Times New Roman" panose="02020603050405020304" pitchFamily="18" charset="0"/>
              </a:rPr>
              <a:t>Pomaga odnaleźć radość i sens życia.</a:t>
            </a:r>
            <a:br>
              <a:rPr lang="pl-PL" sz="2800" dirty="0">
                <a:effectLst/>
                <a:latin typeface="Calibri" panose="020F0502020204030204" pitchFamily="34" charset="0"/>
                <a:ea typeface="Calibri" panose="020F0502020204030204" pitchFamily="34" charset="0"/>
                <a:cs typeface="Times New Roman" panose="02020603050405020304" pitchFamily="18" charset="0"/>
              </a:rPr>
            </a:br>
            <a:endParaRPr lang="pl-PL" sz="2800" dirty="0"/>
          </a:p>
        </p:txBody>
      </p:sp>
    </p:spTree>
    <p:extLst>
      <p:ext uri="{BB962C8B-B14F-4D97-AF65-F5344CB8AC3E}">
        <p14:creationId xmlns:p14="http://schemas.microsoft.com/office/powerpoint/2010/main" val="108952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16F4C7-5A88-3B7F-BDA3-9DADCD95CC9B}"/>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F249FB75-CC3D-B9F4-6825-4190D070230F}"/>
              </a:ext>
            </a:extLst>
          </p:cNvPr>
          <p:cNvSpPr>
            <a:spLocks noGrp="1"/>
          </p:cNvSpPr>
          <p:nvPr>
            <p:ph idx="1"/>
          </p:nvPr>
        </p:nvSpPr>
        <p:spPr/>
        <p:txBody>
          <a:bodyPr/>
          <a:lstStyle/>
          <a:p>
            <a:endParaRPr lang="pl-PL" dirty="0"/>
          </a:p>
          <a:p>
            <a:endParaRPr lang="pl-PL" dirty="0"/>
          </a:p>
          <a:p>
            <a:endParaRPr lang="pl-PL" dirty="0"/>
          </a:p>
          <a:p>
            <a:endParaRPr lang="pl-PL" dirty="0"/>
          </a:p>
          <a:p>
            <a:endParaRPr lang="pl-PL" dirty="0"/>
          </a:p>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	Każdy z nas chce, by jego dziecko wyrosło na wrażliwego, otoczonego gromadą przyjaciół dorosłego. Na osobę lubianą, która potrafi tworzyć udane i trwałe związki. Czasem jednak nie doceniamy wpływu jaki sami mamy na to, by te marzenia się ziściły. </a:t>
            </a:r>
            <a:endParaRPr lang="pl-PL" dirty="0"/>
          </a:p>
        </p:txBody>
      </p:sp>
      <p:pic>
        <p:nvPicPr>
          <p:cNvPr id="4" name="Obraz 3" descr="Co daje dziecku przebywanie na łonie natury? - Fabryka Wyobraźni">
            <a:extLst>
              <a:ext uri="{FF2B5EF4-FFF2-40B4-BE49-F238E27FC236}">
                <a16:creationId xmlns:a16="http://schemas.microsoft.com/office/drawing/2014/main" id="{94C39446-2A43-C9C7-A6ED-03E857E8BC4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640" y="365125"/>
            <a:ext cx="5760720" cy="3709725"/>
          </a:xfrm>
          <a:prstGeom prst="rect">
            <a:avLst/>
          </a:prstGeom>
          <a:noFill/>
          <a:ln>
            <a:noFill/>
          </a:ln>
        </p:spPr>
      </p:pic>
    </p:spTree>
    <p:extLst>
      <p:ext uri="{BB962C8B-B14F-4D97-AF65-F5344CB8AC3E}">
        <p14:creationId xmlns:p14="http://schemas.microsoft.com/office/powerpoint/2010/main" val="717036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544080-1ABD-CC1D-EABC-B1418C2FE5E4}"/>
              </a:ext>
            </a:extLst>
          </p:cNvPr>
          <p:cNvSpPr>
            <a:spLocks noGrp="1"/>
          </p:cNvSpPr>
          <p:nvPr>
            <p:ph type="title"/>
          </p:nvPr>
        </p:nvSpPr>
        <p:spPr/>
        <p:txBody>
          <a:bodyPr>
            <a:noAutofit/>
          </a:bodyPr>
          <a:lstStyle/>
          <a:p>
            <a:br>
              <a:rPr lang="pl-PL" sz="2800" dirty="0">
                <a:effectLst/>
                <a:latin typeface="Calibri" panose="020F0502020204030204" pitchFamily="34" charset="0"/>
                <a:ea typeface="Calibri" panose="020F0502020204030204" pitchFamily="34" charset="0"/>
                <a:cs typeface="Times New Roman" panose="02020603050405020304" pitchFamily="18" charset="0"/>
              </a:rPr>
            </a:br>
            <a:r>
              <a:rPr lang="pl-PL" sz="2800" dirty="0">
                <a:effectLst/>
                <a:latin typeface="Calibri" panose="020F0502020204030204" pitchFamily="34" charset="0"/>
                <a:ea typeface="Calibri" panose="020F0502020204030204" pitchFamily="34" charset="0"/>
                <a:cs typeface="Times New Roman" panose="02020603050405020304" pitchFamily="18" charset="0"/>
              </a:rPr>
              <a:t>	Tymczasem jakość relacji z ludźmi zależy w dużej mierze od poziomu empatii, której uczymy się głównie w rodzinnym domu. Poza nim możemy jedynie wzmacniać i rozwijać tę umiejętność, ale podstawy musimy otrzymać od rodziców.</a:t>
            </a:r>
            <a:br>
              <a:rPr lang="pl-PL" sz="2800" dirty="0">
                <a:effectLst/>
                <a:latin typeface="Calibri" panose="020F0502020204030204" pitchFamily="34" charset="0"/>
                <a:ea typeface="Calibri" panose="020F0502020204030204" pitchFamily="34" charset="0"/>
                <a:cs typeface="Times New Roman" panose="02020603050405020304" pitchFamily="18" charset="0"/>
              </a:rPr>
            </a:br>
            <a:endParaRPr lang="pl-PL" sz="2800" dirty="0"/>
          </a:p>
        </p:txBody>
      </p:sp>
      <p:pic>
        <p:nvPicPr>
          <p:cNvPr id="4" name="Symbol zastępczy zawartości 3" descr="Cómo enseñar empatía a los hijos">
            <a:extLst>
              <a:ext uri="{FF2B5EF4-FFF2-40B4-BE49-F238E27FC236}">
                <a16:creationId xmlns:a16="http://schemas.microsoft.com/office/drawing/2014/main" id="{53C1B66A-0BB4-86EF-09E4-9FC6AE7FF0E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4" y="2192783"/>
            <a:ext cx="7735712" cy="4181384"/>
          </a:xfrm>
          <a:prstGeom prst="rect">
            <a:avLst/>
          </a:prstGeom>
          <a:noFill/>
          <a:ln>
            <a:noFill/>
          </a:ln>
        </p:spPr>
      </p:pic>
    </p:spTree>
    <p:extLst>
      <p:ext uri="{BB962C8B-B14F-4D97-AF65-F5344CB8AC3E}">
        <p14:creationId xmlns:p14="http://schemas.microsoft.com/office/powerpoint/2010/main" val="342594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916EBC-32A8-5216-ECCA-CAE750E36082}"/>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BC268051-E4BD-1E8B-296D-FABD37978C19}"/>
              </a:ext>
            </a:extLst>
          </p:cNvPr>
          <p:cNvSpPr>
            <a:spLocks noGrp="1"/>
          </p:cNvSpPr>
          <p:nvPr>
            <p:ph idx="1"/>
          </p:nvPr>
        </p:nvSpPr>
        <p:spPr/>
        <p:txBody>
          <a:bodyPr>
            <a:normAutofit fontScale="92500" lnSpcReduction="10000"/>
          </a:bodyPr>
          <a:lstStyle/>
          <a:p>
            <a:endParaRPr lang="pl-PL" dirty="0"/>
          </a:p>
          <a:p>
            <a:endParaRPr lang="pl-PL" dirty="0"/>
          </a:p>
          <a:p>
            <a:endParaRPr lang="pl-PL" dirty="0"/>
          </a:p>
          <a:p>
            <a:endParaRPr lang="pl-PL" dirty="0"/>
          </a:p>
          <a:p>
            <a:endParaRPr lang="pl-PL" dirty="0"/>
          </a:p>
          <a:p>
            <a:endParaRPr lang="pl-PL" dirty="0"/>
          </a:p>
          <a:p>
            <a:pPr marL="0" indent="0">
              <a:buNone/>
            </a:pPr>
            <a:r>
              <a:rPr lang="pl-PL" dirty="0">
                <a:effectLst/>
                <a:latin typeface="Calibri" panose="020F0502020204030204" pitchFamily="34" charset="0"/>
                <a:ea typeface="Calibri" panose="020F0502020204030204" pitchFamily="34" charset="0"/>
                <a:cs typeface="Times New Roman" panose="02020603050405020304" pitchFamily="18" charset="0"/>
              </a:rPr>
              <a:t>	Empatia to zdolność współodczuwania. Osoby empatyczne potrafią nie tylko zrozumieć innych ludzi, wyobrazić sobie siebie na ich miejscu, ale także do pewnego stopnia same czują cudzy smutek lub radość. Są w stanie przewidzieć jak ich zachowanie wpłynie na nastrój innych i uwzględnić cudze potrzeby przy podejmowaniu własnych decyzji.</a:t>
            </a:r>
          </a:p>
          <a:p>
            <a:endParaRPr lang="pl-PL" dirty="0"/>
          </a:p>
        </p:txBody>
      </p:sp>
      <p:pic>
        <p:nvPicPr>
          <p:cNvPr id="4" name="Obraz 3" descr="Czy wiesz co to jest empatia i współczucie? - Wikikids">
            <a:extLst>
              <a:ext uri="{FF2B5EF4-FFF2-40B4-BE49-F238E27FC236}">
                <a16:creationId xmlns:a16="http://schemas.microsoft.com/office/drawing/2014/main" id="{29CBDD24-83EF-381A-63A8-718CD38BF9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5640" y="1"/>
            <a:ext cx="5760720" cy="4074850"/>
          </a:xfrm>
          <a:prstGeom prst="rect">
            <a:avLst/>
          </a:prstGeom>
          <a:noFill/>
          <a:ln>
            <a:noFill/>
          </a:ln>
        </p:spPr>
      </p:pic>
    </p:spTree>
    <p:extLst>
      <p:ext uri="{BB962C8B-B14F-4D97-AF65-F5344CB8AC3E}">
        <p14:creationId xmlns:p14="http://schemas.microsoft.com/office/powerpoint/2010/main" val="205901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231836-75DC-A201-DA33-9AE9BC75C355}"/>
              </a:ext>
            </a:extLst>
          </p:cNvPr>
          <p:cNvSpPr>
            <a:spLocks noGrp="1"/>
          </p:cNvSpPr>
          <p:nvPr>
            <p:ph type="title"/>
          </p:nvPr>
        </p:nvSpPr>
        <p:spPr>
          <a:xfrm>
            <a:off x="838200" y="365125"/>
            <a:ext cx="10515600" cy="2431341"/>
          </a:xfrm>
        </p:spPr>
        <p:txBody>
          <a:bodyPr>
            <a:noAutofit/>
          </a:bodyPr>
          <a:lstStyle/>
          <a:p>
            <a:r>
              <a:rPr lang="pl-PL" sz="2800" dirty="0">
                <a:effectLst/>
                <a:latin typeface="Calibri" panose="020F0502020204030204" pitchFamily="34" charset="0"/>
                <a:ea typeface="Calibri" panose="020F0502020204030204" pitchFamily="34" charset="0"/>
                <a:cs typeface="Times New Roman" panose="02020603050405020304" pitchFamily="18" charset="0"/>
              </a:rPr>
              <a:t>	By stać się osobą empatyczną, dziecko musi nauczyć się rozpoznawać swoje uczucia oraz uczucia innych osób i adekwatnie na nie reagować - przyswaja te umiejętności mniej więcej w tym samym czasie. Kształci też zdolność przewidywania tego, jak jego działanie wpłynie na innych, by na koniec nauczyć się wczuwać w położenie nie tylko pojedynczego człowieka, ale także całych grup społecznych.</a:t>
            </a:r>
            <a:br>
              <a:rPr lang="pl-PL" sz="2800" dirty="0">
                <a:effectLst/>
                <a:latin typeface="Calibri" panose="020F0502020204030204" pitchFamily="34" charset="0"/>
                <a:ea typeface="Calibri" panose="020F0502020204030204" pitchFamily="34" charset="0"/>
                <a:cs typeface="Times New Roman" panose="02020603050405020304" pitchFamily="18" charset="0"/>
              </a:rPr>
            </a:br>
            <a:endParaRPr lang="pl-PL" sz="2800" dirty="0"/>
          </a:p>
        </p:txBody>
      </p:sp>
      <p:sp>
        <p:nvSpPr>
          <p:cNvPr id="3" name="Symbol zastępczy zawartości 2">
            <a:extLst>
              <a:ext uri="{FF2B5EF4-FFF2-40B4-BE49-F238E27FC236}">
                <a16:creationId xmlns:a16="http://schemas.microsoft.com/office/drawing/2014/main" id="{B3A774EF-B687-60C6-2041-9412551434B1}"/>
              </a:ext>
            </a:extLst>
          </p:cNvPr>
          <p:cNvSpPr>
            <a:spLocks noGrp="1"/>
          </p:cNvSpPr>
          <p:nvPr>
            <p:ph idx="1"/>
          </p:nvPr>
        </p:nvSpPr>
        <p:spPr/>
        <p:txBody>
          <a:bodyPr/>
          <a:lstStyle/>
          <a:p>
            <a:endParaRPr lang="pl-PL" dirty="0"/>
          </a:p>
          <a:p>
            <a:endParaRPr lang="pl-PL" dirty="0"/>
          </a:p>
          <a:p>
            <a:endParaRPr lang="pl-PL" dirty="0"/>
          </a:p>
        </p:txBody>
      </p:sp>
      <p:pic>
        <p:nvPicPr>
          <p:cNvPr id="4" name="Obraz 3" descr="EMOCJE">
            <a:extLst>
              <a:ext uri="{FF2B5EF4-FFF2-40B4-BE49-F238E27FC236}">
                <a16:creationId xmlns:a16="http://schemas.microsoft.com/office/drawing/2014/main" id="{4751EF73-2E3A-D572-67DE-D06A539969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2698812"/>
            <a:ext cx="5715000" cy="3897296"/>
          </a:xfrm>
          <a:prstGeom prst="rect">
            <a:avLst/>
          </a:prstGeom>
          <a:noFill/>
          <a:ln>
            <a:noFill/>
          </a:ln>
        </p:spPr>
      </p:pic>
    </p:spTree>
    <p:extLst>
      <p:ext uri="{BB962C8B-B14F-4D97-AF65-F5344CB8AC3E}">
        <p14:creationId xmlns:p14="http://schemas.microsoft.com/office/powerpoint/2010/main" val="188955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8C7311-0A56-E408-1E1C-ADDDBE8C0157}"/>
              </a:ext>
            </a:extLst>
          </p:cNvPr>
          <p:cNvSpPr>
            <a:spLocks noGrp="1"/>
          </p:cNvSpPr>
          <p:nvPr>
            <p:ph type="title"/>
          </p:nvPr>
        </p:nvSpPr>
        <p:spPr>
          <a:xfrm>
            <a:off x="838200" y="365125"/>
            <a:ext cx="10515600" cy="1632351"/>
          </a:xfrm>
        </p:spPr>
        <p:txBody>
          <a:bodyPr>
            <a:noAutofit/>
          </a:bodyPr>
          <a:lstStyle/>
          <a:p>
            <a:r>
              <a:rPr lang="pl-PL" sz="2800" dirty="0">
                <a:effectLst/>
                <a:latin typeface="Calibri" panose="020F0502020204030204" pitchFamily="34" charset="0"/>
                <a:ea typeface="Calibri" panose="020F0502020204030204" pitchFamily="34" charset="0"/>
                <a:cs typeface="Times New Roman" panose="02020603050405020304" pitchFamily="18" charset="0"/>
              </a:rPr>
              <a:t>	Badacze dziecięcej psychiki nie są zgodni co do tego w jakim wieku malec "przechodzi do kolejnych etapów". Wiadomo natomiast, że wiek przedszkolny to kluczowy okres w tej nauce. Oto, jak możemy naszemu kilkulatkowi w niej pomóc.</a:t>
            </a:r>
            <a:br>
              <a:rPr lang="pl-PL" sz="2800" dirty="0">
                <a:effectLst/>
                <a:latin typeface="Calibri" panose="020F0502020204030204" pitchFamily="34" charset="0"/>
                <a:ea typeface="Calibri" panose="020F0502020204030204" pitchFamily="34" charset="0"/>
                <a:cs typeface="Times New Roman" panose="02020603050405020304" pitchFamily="18" charset="0"/>
              </a:rPr>
            </a:br>
            <a:endParaRPr lang="pl-PL" sz="2800" dirty="0"/>
          </a:p>
        </p:txBody>
      </p:sp>
      <p:pic>
        <p:nvPicPr>
          <p:cNvPr id="4" name="Symbol zastępczy zawartości 3" descr="Kiedy i jak zapisać dziecko do przedszkola? | Smyk.com">
            <a:extLst>
              <a:ext uri="{FF2B5EF4-FFF2-40B4-BE49-F238E27FC236}">
                <a16:creationId xmlns:a16="http://schemas.microsoft.com/office/drawing/2014/main" id="{91CB178B-43E5-9706-3AB0-01C118D18F7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1680" y="1825625"/>
            <a:ext cx="6528639" cy="4351338"/>
          </a:xfrm>
          <a:prstGeom prst="rect">
            <a:avLst/>
          </a:prstGeom>
          <a:noFill/>
          <a:ln>
            <a:noFill/>
          </a:ln>
        </p:spPr>
      </p:pic>
    </p:spTree>
    <p:extLst>
      <p:ext uri="{BB962C8B-B14F-4D97-AF65-F5344CB8AC3E}">
        <p14:creationId xmlns:p14="http://schemas.microsoft.com/office/powerpoint/2010/main" val="344989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953C33-8537-BBF7-3179-A156CA6A4F68}"/>
              </a:ext>
            </a:extLst>
          </p:cNvPr>
          <p:cNvSpPr>
            <a:spLocks noGrp="1"/>
          </p:cNvSpPr>
          <p:nvPr>
            <p:ph type="title"/>
          </p:nvPr>
        </p:nvSpPr>
        <p:spPr>
          <a:xfrm>
            <a:off x="838200" y="365125"/>
            <a:ext cx="10515600" cy="1303877"/>
          </a:xfrm>
        </p:spPr>
        <p:txBody>
          <a:bodyPr/>
          <a:lstStyle/>
          <a:p>
            <a:pPr algn="ctr"/>
            <a:r>
              <a:rPr lang="pl-PL" b="1" dirty="0">
                <a:effectLst/>
                <a:latin typeface="Calibri" panose="020F0502020204030204" pitchFamily="34" charset="0"/>
                <a:ea typeface="Calibri" panose="020F0502020204030204" pitchFamily="34" charset="0"/>
                <a:cs typeface="Times New Roman" panose="02020603050405020304" pitchFamily="18" charset="0"/>
              </a:rPr>
              <a:t>Świeć przykładem</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pic>
        <p:nvPicPr>
          <p:cNvPr id="4" name="Symbol zastępczy zawartości 3" descr="Glosario Digital: Aprender a hablar es aprender a interactuar">
            <a:extLst>
              <a:ext uri="{FF2B5EF4-FFF2-40B4-BE49-F238E27FC236}">
                <a16:creationId xmlns:a16="http://schemas.microsoft.com/office/drawing/2014/main" id="{D10E4EFA-6B19-2826-BC87-E82A34DCA7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2101" y="1074199"/>
            <a:ext cx="3355759" cy="2320864"/>
          </a:xfrm>
          <a:prstGeom prst="rect">
            <a:avLst/>
          </a:prstGeom>
          <a:noFill/>
          <a:ln>
            <a:noFill/>
          </a:ln>
        </p:spPr>
      </p:pic>
      <p:sp>
        <p:nvSpPr>
          <p:cNvPr id="6" name="pole tekstowe 5">
            <a:extLst>
              <a:ext uri="{FF2B5EF4-FFF2-40B4-BE49-F238E27FC236}">
                <a16:creationId xmlns:a16="http://schemas.microsoft.com/office/drawing/2014/main" id="{CC76674A-435F-E47A-F469-5909C9D77D46}"/>
              </a:ext>
            </a:extLst>
          </p:cNvPr>
          <p:cNvSpPr txBox="1"/>
          <p:nvPr/>
        </p:nvSpPr>
        <p:spPr>
          <a:xfrm>
            <a:off x="470517" y="1429304"/>
            <a:ext cx="11248007" cy="5293822"/>
          </a:xfrm>
          <a:prstGeom prst="rect">
            <a:avLst/>
          </a:prstGeom>
          <a:noFill/>
        </p:spPr>
        <p:txBody>
          <a:bodyPr wrap="square">
            <a:spAutoFit/>
          </a:bodyPr>
          <a:lstStyle/>
          <a:p>
            <a:pPr>
              <a:lnSpc>
                <a:spcPct val="107000"/>
              </a:lnSpc>
              <a:spcAft>
                <a:spcPts val="800"/>
              </a:spcAft>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l-P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l-P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2800" dirty="0">
                <a:effectLst/>
                <a:latin typeface="Calibri" panose="020F0502020204030204" pitchFamily="34" charset="0"/>
                <a:ea typeface="Calibri" panose="020F0502020204030204" pitchFamily="34" charset="0"/>
                <a:cs typeface="Times New Roman" panose="02020603050405020304" pitchFamily="18" charset="0"/>
              </a:rPr>
              <a:t>	Jeśli chcemy, by nasze dziecko było wrażliwe na potrzeby innych, sami musimy tacy być. Nie lekceważ uczuć malca i np. nie gaś światła w pokoju mówiąc "nie ma się czego bać". Spójrz na świat z jego perspektywy i zastanów się jak pomóc mu pokonać strach. Włącz małą lampkę, albo razem z nim zajrzyj za szafę, by mógł się przekonać, że nie czai się za nią żaden duch. Nigdy nie przekonuj: "przecież się nie boisz", "na pewno nie jest ci tak smutno" czy "no co ty, nie jesteś zły."</a:t>
            </a:r>
          </a:p>
        </p:txBody>
      </p:sp>
    </p:spTree>
    <p:extLst>
      <p:ext uri="{BB962C8B-B14F-4D97-AF65-F5344CB8AC3E}">
        <p14:creationId xmlns:p14="http://schemas.microsoft.com/office/powerpoint/2010/main" val="3028808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EAB18D-B8E2-B220-1DD6-C86AB5E0F9D3}"/>
              </a:ext>
            </a:extLst>
          </p:cNvPr>
          <p:cNvSpPr>
            <a:spLocks noGrp="1"/>
          </p:cNvSpPr>
          <p:nvPr>
            <p:ph type="title"/>
          </p:nvPr>
        </p:nvSpPr>
        <p:spPr/>
        <p:txBody>
          <a:bodyPr>
            <a:noAutofit/>
          </a:bodyPr>
          <a:lstStyle/>
          <a:p>
            <a:br>
              <a:rPr lang="pl-PL" sz="2800" dirty="0">
                <a:effectLst/>
                <a:latin typeface="Calibri" panose="020F0502020204030204" pitchFamily="34" charset="0"/>
                <a:ea typeface="Calibri" panose="020F0502020204030204" pitchFamily="34" charset="0"/>
                <a:cs typeface="Times New Roman" panose="02020603050405020304" pitchFamily="18" charset="0"/>
              </a:rPr>
            </a:br>
            <a:br>
              <a:rPr lang="pl-PL" sz="2800" dirty="0">
                <a:effectLst/>
                <a:latin typeface="Calibri" panose="020F0502020204030204" pitchFamily="34" charset="0"/>
                <a:ea typeface="Calibri" panose="020F0502020204030204" pitchFamily="34" charset="0"/>
                <a:cs typeface="Times New Roman" panose="02020603050405020304" pitchFamily="18" charset="0"/>
              </a:rPr>
            </a:br>
            <a:br>
              <a:rPr lang="pl-PL" sz="2800" dirty="0">
                <a:effectLst/>
                <a:latin typeface="Calibri" panose="020F0502020204030204" pitchFamily="34" charset="0"/>
                <a:ea typeface="Calibri" panose="020F0502020204030204" pitchFamily="34" charset="0"/>
                <a:cs typeface="Times New Roman" panose="02020603050405020304" pitchFamily="18" charset="0"/>
              </a:rPr>
            </a:br>
            <a:br>
              <a:rPr lang="pl-PL" sz="2800" dirty="0">
                <a:effectLst/>
                <a:latin typeface="Calibri" panose="020F0502020204030204" pitchFamily="34" charset="0"/>
                <a:ea typeface="Calibri" panose="020F0502020204030204" pitchFamily="34" charset="0"/>
                <a:cs typeface="Times New Roman" panose="02020603050405020304" pitchFamily="18" charset="0"/>
              </a:rPr>
            </a:br>
            <a:r>
              <a:rPr lang="pl-PL" sz="2800" dirty="0">
                <a:effectLst/>
                <a:latin typeface="Calibri" panose="020F0502020204030204" pitchFamily="34" charset="0"/>
                <a:ea typeface="Calibri" panose="020F0502020204030204" pitchFamily="34" charset="0"/>
                <a:cs typeface="Times New Roman" panose="02020603050405020304" pitchFamily="18" charset="0"/>
              </a:rPr>
              <a:t>	Ważne, by dziecko miało okazję zobaczyć jak odnosicie się z szacunkiem do innych osób, jak ich wspieracie i spieszycie im z pomocą. Powiedz, że wybierasz się w odwiedziny do chorej przyjaciółki albo, że jedziesz pomóc bratu w przeprowadzce. Możesz wspólnie z malcem zastanawiać się jaką niespodziankę zrobić babci, jaki prezent sprawi przyjemność dziadkowi. Jeśli tylko to możliwe, włącz swego przedszkolaka do akcji. </a:t>
            </a:r>
            <a:endParaRPr lang="pl-PL" sz="2800" dirty="0"/>
          </a:p>
        </p:txBody>
      </p:sp>
      <p:sp>
        <p:nvSpPr>
          <p:cNvPr id="3" name="Symbol zastępczy zawartości 2">
            <a:extLst>
              <a:ext uri="{FF2B5EF4-FFF2-40B4-BE49-F238E27FC236}">
                <a16:creationId xmlns:a16="http://schemas.microsoft.com/office/drawing/2014/main" id="{CB882578-A352-E725-89AF-7A8BB314D001}"/>
              </a:ext>
            </a:extLst>
          </p:cNvPr>
          <p:cNvSpPr>
            <a:spLocks noGrp="1"/>
          </p:cNvSpPr>
          <p:nvPr>
            <p:ph idx="1"/>
          </p:nvPr>
        </p:nvSpPr>
        <p:spPr>
          <a:xfrm>
            <a:off x="4080058" y="3989105"/>
            <a:ext cx="5365428" cy="2112474"/>
          </a:xfrm>
        </p:spPr>
        <p:txBody>
          <a:bodyPr/>
          <a:lstStyle/>
          <a:p>
            <a:endParaRPr lang="pl-PL" dirty="0"/>
          </a:p>
          <a:p>
            <a:endParaRPr lang="pl-PL" dirty="0"/>
          </a:p>
        </p:txBody>
      </p:sp>
      <p:pic>
        <p:nvPicPr>
          <p:cNvPr id="1026" name="Picture 2" descr="babcia-mama-dziecko - Szczepienia.Info">
            <a:extLst>
              <a:ext uri="{FF2B5EF4-FFF2-40B4-BE49-F238E27FC236}">
                <a16:creationId xmlns:a16="http://schemas.microsoft.com/office/drawing/2014/main" id="{C9AC835B-4605-0458-8D62-4CE06A878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940" y="3222595"/>
            <a:ext cx="6068732" cy="327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68391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1282</Words>
  <Application>Microsoft Office PowerPoint</Application>
  <PresentationFormat>Panoramiczny</PresentationFormat>
  <Paragraphs>87</Paragraphs>
  <Slides>18</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18</vt:i4>
      </vt:variant>
    </vt:vector>
  </HeadingPairs>
  <TitlesOfParts>
    <vt:vector size="23" baseType="lpstr">
      <vt:lpstr>Arial</vt:lpstr>
      <vt:lpstr>Calibri</vt:lpstr>
      <vt:lpstr>Calibri Light</vt:lpstr>
      <vt:lpstr>Times New Roman</vt:lpstr>
      <vt:lpstr>Motyw pakietu Office</vt:lpstr>
      <vt:lpstr>Empatia  </vt:lpstr>
      <vt:lpstr> Empatia to jedna z najszlachetniejszych zdolności  jakie może rozwinąć w sobie człowiek.  </vt:lpstr>
      <vt:lpstr>Prezentacja programu PowerPoint</vt:lpstr>
      <vt:lpstr>  Tymczasem jakość relacji z ludźmi zależy w dużej mierze od poziomu empatii, której uczymy się głównie w rodzinnym domu. Poza nim możemy jedynie wzmacniać i rozwijać tę umiejętność, ale podstawy musimy otrzymać od rodziców. </vt:lpstr>
      <vt:lpstr>Prezentacja programu PowerPoint</vt:lpstr>
      <vt:lpstr> By stać się osobą empatyczną, dziecko musi nauczyć się rozpoznawać swoje uczucia oraz uczucia innych osób i adekwatnie na nie reagować - przyswaja te umiejętności mniej więcej w tym samym czasie. Kształci też zdolność przewidywania tego, jak jego działanie wpłynie na innych, by na koniec nauczyć się wczuwać w położenie nie tylko pojedynczego człowieka, ale także całych grup społecznych. </vt:lpstr>
      <vt:lpstr> Badacze dziecięcej psychiki nie są zgodni co do tego w jakim wieku malec "przechodzi do kolejnych etapów". Wiadomo natomiast, że wiek przedszkolny to kluczowy okres w tej nauce. Oto, jak możemy naszemu kilkulatkowi w niej pomóc. </vt:lpstr>
      <vt:lpstr>Świeć przykładem </vt:lpstr>
      <vt:lpstr>     Ważne, by dziecko miało okazję zobaczyć jak odnosicie się z szacunkiem do innych osób, jak ich wspieracie i spieszycie im z pomocą. Powiedz, że wybierasz się w odwiedziny do chorej przyjaciółki albo, że jedziesz pomóc bratu w przeprowadzce. Możesz wspólnie z malcem zastanawiać się jaką niespodziankę zrobić babci, jaki prezent sprawi przyjemność dziadkowi. Jeśli tylko to możliwe, włącz swego przedszkolaka do akcji. </vt:lpstr>
      <vt:lpstr>Rozmawiaj o uczuciach </vt:lpstr>
      <vt:lpstr>       Nie zapominajmy, że i my nie musimy stale tryskać radością. Niektórzy rodzice niesłusznie boją się przyznać, że nie są w dobrym nastroju. Mówią "wszystko jest w porządku, wcale nie jestem smutna/y...". Dziecko, które to słyszy, odbiera sprzeczne komunikaty. Widzi smutek na twarzy mamy/taty i jednocześnie słyszy, że jest zadowolona/y. O wiele lepiej jest podzielić się z nim swoimi uczuciami. Oczywiście tak, by dziecko było w stanie to udźwignąć. Możemy przyznać, że jesteśmy smutni, bo mamy jakieś problemy, a potem zapewnić, że damy sobie z nimi radę. </vt:lpstr>
      <vt:lpstr>    Zadbaj o kontakt z naturą </vt:lpstr>
      <vt:lpstr>                                                                                                                                                                                                                                                  Baw się </vt:lpstr>
      <vt:lpstr>       Dobrym pomysłem jest także fantazjowanie na temat przeczytanej książki. Rozmawiajcie o tym dlaczego bohaterowi było przykro i co sprawiło, że później humor mu się poprawił. Zastanawiajcie się wspólnie, jak wy byście poczuli się na jego miejscu, i co byście zrobili. Możecie też szukać we wspomnieniach przeżyć podobnych do opisanych w książce. Przypomnij maluchowi, że wy też czekaliście z niecierpliwością na gwiazdkę, cieszyliście się z wizyty gości, albo denerwowaliście, że nie zdążycie na pociąg.</vt:lpstr>
      <vt:lpstr>   Co z niego wyrośnie?! </vt:lpstr>
      <vt:lpstr>       Dzieci reagują w taki sposób w jaki reagują inni. I chociaż nam się wydaje, że w jego otoczeniu nikt się w taki sposób nie zachowuje, warto jeszcze raz spokojnie wszystko przeanalizować. Może się bowiem okazać, że naśladuje np. postacie z kreskówek, kolegów z przedszkola, albo babcię, która nerwowym śmiechem reaguje na pełne napięcia sytuacje. Z kolei to, co nam może wydawać się okrucieństwem może wynikać jedynie z braku wyobraźni czy wiedzy albo chęci sprawdzenia czy np. ogon psa się rozciąga.</vt:lpstr>
      <vt:lpstr>   Jeśli w zachowaniu dziecka wyraźnie widać agresję, to warto zastanowić się czy nie jest to sposób w jaki ujawnia się jego złość, której nie pozwalamy mu okazywać mówiąc na przykład "nie wolno się wściekać!". </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manek slupik</dc:creator>
  <cp:lastModifiedBy>manek slupik</cp:lastModifiedBy>
  <cp:revision>4</cp:revision>
  <cp:lastPrinted>2022-11-18T18:03:39Z</cp:lastPrinted>
  <dcterms:created xsi:type="dcterms:W3CDTF">2022-11-18T17:48:29Z</dcterms:created>
  <dcterms:modified xsi:type="dcterms:W3CDTF">2022-11-22T15:34:04Z</dcterms:modified>
</cp:coreProperties>
</file>